
<file path=[Content_Types].xml><?xml version="1.0" encoding="utf-8"?>
<Types xmlns="http://schemas.openxmlformats.org/package/2006/content-types">
  <Default ContentType="image/jpeg" Extension="jpg"/>
  <Default ContentType="application/vnd.openxmlformats-officedocument.vmlDrawing" Extension="vml"/>
  <Default ContentType="application/x-fontdata" Extension="fntdata"/>
  <Default ContentType="application/vnd.openxmlformats-officedocument.oleObject" Extension="bin"/>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oleObject" PartName="/ppt/embeddings/oleObject1.bin"/>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theme+xml" PartName="/ppt/theme/theme1.xml"/>
  <Override ContentType="application/vnd.openxmlformats-officedocument.theme+xml" PartName="/ppt/theme/theme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binary" PartName="/ppt/metadata"/>
  <Override ContentType="application/vnd.openxmlformats-officedocument.presentationml.notesMaster+xml" PartName="/ppt/notesMasters/notesMaster1.xml"/>
  <Override ContentType="application/vnd.openxmlformats-officedocument.presentationml.presProps+xml" PartName="/ppt/presProps.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Lst>
  <p:sldSz cy="10287000" cx="18288000"/>
  <p:notesSz cx="6858000" cy="9144000"/>
  <p:embeddedFontLst>
    <p:embeddedFont>
      <p:font typeface="Sansita"/>
      <p:regular r:id="rId32"/>
      <p:bold r:id="rId33"/>
      <p:italic r:id="rId34"/>
      <p:boldItalic r:id="rId3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 uri="GoogleSlidesCustomDataVersion2">
      <go:slidesCustomData xmlns:go="http://customooxmlschemas.google.com/" r:id="rId36" roundtripDataSignature="AMtx7mg3iQ4OuJlPFIf269x31u+Ren0EP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E832F27F-3C15-4CEB-AC72-8507E108BA62}">
  <a:tblStyle styleId="{E832F27F-3C15-4CEB-AC72-8507E108BA62}"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font" Target="fonts/Sansita-bold.fntdata"/><Relationship Id="rId10" Type="http://schemas.openxmlformats.org/officeDocument/2006/relationships/slide" Target="slides/slide4.xml"/><Relationship Id="rId32" Type="http://schemas.openxmlformats.org/officeDocument/2006/relationships/font" Target="fonts/Sansita-regular.fntdata"/><Relationship Id="rId13" Type="http://schemas.openxmlformats.org/officeDocument/2006/relationships/slide" Target="slides/slide7.xml"/><Relationship Id="rId35" Type="http://schemas.openxmlformats.org/officeDocument/2006/relationships/font" Target="fonts/Sansita-boldItalic.fntdata"/><Relationship Id="rId12" Type="http://schemas.openxmlformats.org/officeDocument/2006/relationships/slide" Target="slides/slide6.xml"/><Relationship Id="rId34" Type="http://schemas.openxmlformats.org/officeDocument/2006/relationships/font" Target="fonts/Sansita-italic.fntdata"/><Relationship Id="rId15" Type="http://schemas.openxmlformats.org/officeDocument/2006/relationships/slide" Target="slides/slide9.xml"/><Relationship Id="rId14" Type="http://schemas.openxmlformats.org/officeDocument/2006/relationships/slide" Target="slides/slide8.xml"/><Relationship Id="rId36" Type="http://customschemas.google.com/relationships/presentationmetadata" Target="meta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0.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p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p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1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p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1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p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1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p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2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p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2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p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2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p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2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p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2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p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2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 name="Shape 11"/>
        <p:cNvGrpSpPr/>
        <p:nvPr/>
      </p:nvGrpSpPr>
      <p:grpSpPr>
        <a:xfrm>
          <a:off x="0" y="0"/>
          <a:ext cx="0" cy="0"/>
          <a:chOff x="0" y="0"/>
          <a:chExt cx="0" cy="0"/>
        </a:xfrm>
      </p:grpSpPr>
      <p:sp>
        <p:nvSpPr>
          <p:cNvPr id="12" name="Google Shape;12;p2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 name="Google Shape;13;p2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 name="Google Shape;14;p2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3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36"/>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1" name="Google Shape;71;p3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3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3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37"/>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37"/>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7" name="Google Shape;77;p3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3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3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28"/>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28"/>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18" name="Google Shape;18;p2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2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2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 name="Google Shape;24;p2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2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2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30"/>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30"/>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30" name="Google Shape;30;p3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3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3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3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6" name="Google Shape;36;p3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7" name="Google Shape;37;p3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3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3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3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32"/>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3" name="Google Shape;43;p32"/>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4" name="Google Shape;44;p32"/>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5" name="Google Shape;45;p32"/>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6" name="Google Shape;46;p3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3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3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3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3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3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3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34"/>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34"/>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57" name="Google Shape;57;p34"/>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58" name="Google Shape;58;p3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3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3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35"/>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35"/>
          <p:cNvSpPr/>
          <p:nvPr>
            <p:ph idx="2" type="pic"/>
          </p:nvPr>
        </p:nvSpPr>
        <p:spPr>
          <a:xfrm>
            <a:off x="1792288" y="612775"/>
            <a:ext cx="5486400" cy="4114800"/>
          </a:xfrm>
          <a:prstGeom prst="rect">
            <a:avLst/>
          </a:prstGeom>
          <a:noFill/>
          <a:ln>
            <a:noFill/>
          </a:ln>
        </p:spPr>
      </p:sp>
      <p:sp>
        <p:nvSpPr>
          <p:cNvPr id="64" name="Google Shape;64;p35"/>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5" name="Google Shape;65;p3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3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3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2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 name="Google Shape;8;p2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2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2.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2.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2.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16.png"/><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2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11.png"/><Relationship Id="rId4" Type="http://schemas.openxmlformats.org/officeDocument/2006/relationships/image" Target="../media/image1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1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2.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2.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7.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vmlDrawing" Target="../drawings/vmlDrawing1.vml"/><Relationship Id="rId4" Type="http://schemas.openxmlformats.org/officeDocument/2006/relationships/image" Target="../media/image17.jpg"/><Relationship Id="rId5" Type="http://schemas.openxmlformats.org/officeDocument/2006/relationships/oleObject" Target="../embeddings/oleObject1.bin"/><Relationship Id="rId6" Type="http://schemas.openxmlformats.org/officeDocument/2006/relationships/oleObject" Target="../embeddings/oleObject1.bin"/><Relationship Id="rId7" Type="http://schemas.openxmlformats.org/officeDocument/2006/relationships/image" Target="../media/image10.png"/><Relationship Id="rId8" Type="http://schemas.openxmlformats.org/officeDocument/2006/relationships/hyperlink" Target="https://huggingface.co/datasets/zh-plus/tiny-imagenet"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5186" l="0" r="0" t="-13253"/>
            </a:stretch>
          </a:blipFill>
          <a:ln>
            <a:noFill/>
          </a:ln>
        </p:spPr>
      </p:sp>
      <p:sp>
        <p:nvSpPr>
          <p:cNvPr id="85" name="Google Shape;85;p1"/>
          <p:cNvSpPr txBox="1"/>
          <p:nvPr/>
        </p:nvSpPr>
        <p:spPr>
          <a:xfrm>
            <a:off x="2100864" y="6737477"/>
            <a:ext cx="14086272" cy="422275"/>
          </a:xfrm>
          <a:prstGeom prst="rect">
            <a:avLst/>
          </a:prstGeom>
          <a:noFill/>
          <a:ln>
            <a:noFill/>
          </a:ln>
        </p:spPr>
        <p:txBody>
          <a:bodyPr anchorCtr="0" anchor="t" bIns="0" lIns="0" spcFirstLastPara="1" rIns="0" wrap="square" tIns="0">
            <a:spAutoFit/>
          </a:bodyPr>
          <a:lstStyle/>
          <a:p>
            <a:pPr indent="0" lvl="0" marL="0" marR="0" rtl="0" algn="ctr">
              <a:lnSpc>
                <a:spcPct val="140016"/>
              </a:lnSpc>
              <a:spcBef>
                <a:spcPts val="0"/>
              </a:spcBef>
              <a:spcAft>
                <a:spcPts val="0"/>
              </a:spcAft>
              <a:buNone/>
            </a:pPr>
            <a:r>
              <a:rPr b="0" i="0" lang="en-US" sz="2499" u="none" cap="none" strike="noStrike">
                <a:solidFill>
                  <a:srgbClr val="F4F1EB"/>
                </a:solidFill>
                <a:latin typeface="Arial"/>
                <a:ea typeface="Arial"/>
                <a:cs typeface="Arial"/>
                <a:sym typeface="Arial"/>
              </a:rPr>
              <a:t>PROSPOSED IMPROVEMENT FOR CONVNEXT FROM THE PAPER A CONVNET FOR THE 2020S</a:t>
            </a:r>
            <a:endParaRPr/>
          </a:p>
        </p:txBody>
      </p:sp>
      <p:sp>
        <p:nvSpPr>
          <p:cNvPr id="86" name="Google Shape;86;p1"/>
          <p:cNvSpPr txBox="1"/>
          <p:nvPr/>
        </p:nvSpPr>
        <p:spPr>
          <a:xfrm>
            <a:off x="1608768" y="1931257"/>
            <a:ext cx="15072600" cy="5585700"/>
          </a:xfrm>
          <a:prstGeom prst="rect">
            <a:avLst/>
          </a:prstGeom>
          <a:noFill/>
          <a:ln>
            <a:noFill/>
          </a:ln>
        </p:spPr>
        <p:txBody>
          <a:bodyPr anchorCtr="0" anchor="t" bIns="0" lIns="0" spcFirstLastPara="1" rIns="0" wrap="square" tIns="0">
            <a:spAutoFit/>
          </a:bodyPr>
          <a:lstStyle/>
          <a:p>
            <a:pPr indent="0" lvl="0" marL="0" marR="0" rtl="0" algn="ctr">
              <a:lnSpc>
                <a:spcPct val="101000"/>
              </a:lnSpc>
              <a:spcBef>
                <a:spcPts val="0"/>
              </a:spcBef>
              <a:spcAft>
                <a:spcPts val="0"/>
              </a:spcAft>
              <a:buNone/>
            </a:pPr>
            <a:r>
              <a:rPr b="0" i="0" lang="en-US" sz="7200" u="none" cap="none" strike="noStrike">
                <a:solidFill>
                  <a:srgbClr val="F4F1EB"/>
                </a:solidFill>
                <a:latin typeface="Arial"/>
                <a:ea typeface="Arial"/>
                <a:cs typeface="Arial"/>
                <a:sym typeface="Arial"/>
              </a:rPr>
              <a:t>Optimizing ConvNeXt for TinyImageNet Classification using Self-Attention and Aggressive Regularization</a:t>
            </a:r>
            <a:endParaRPr/>
          </a:p>
          <a:p>
            <a:pPr indent="0" lvl="0" marL="0" marR="0" rtl="0" algn="ctr">
              <a:lnSpc>
                <a:spcPct val="101000"/>
              </a:lnSpc>
              <a:spcBef>
                <a:spcPts val="0"/>
              </a:spcBef>
              <a:spcAft>
                <a:spcPts val="0"/>
              </a:spcAft>
              <a:buNone/>
            </a:pPr>
            <a:r>
              <a:t/>
            </a:r>
            <a:endParaRPr b="0" i="0" sz="7200" u="none" cap="none" strike="noStrike">
              <a:solidFill>
                <a:srgbClr val="F4F1EB"/>
              </a:solidFill>
              <a:latin typeface="Arial"/>
              <a:ea typeface="Arial"/>
              <a:cs typeface="Arial"/>
              <a:sym typeface="Arial"/>
            </a:endParaRPr>
          </a:p>
        </p:txBody>
      </p:sp>
      <p:grpSp>
        <p:nvGrpSpPr>
          <p:cNvPr id="87" name="Google Shape;87;p1"/>
          <p:cNvGrpSpPr/>
          <p:nvPr/>
        </p:nvGrpSpPr>
        <p:grpSpPr>
          <a:xfrm>
            <a:off x="-66675" y="3419624"/>
            <a:ext cx="466889" cy="3266926"/>
            <a:chOff x="0" y="-47625"/>
            <a:chExt cx="122967" cy="860425"/>
          </a:xfrm>
        </p:grpSpPr>
        <p:sp>
          <p:nvSpPr>
            <p:cNvPr id="88" name="Google Shape;88;p1"/>
            <p:cNvSpPr/>
            <p:nvPr/>
          </p:nvSpPr>
          <p:spPr>
            <a:xfrm>
              <a:off x="0" y="0"/>
              <a:ext cx="122967" cy="812800"/>
            </a:xfrm>
            <a:custGeom>
              <a:rect b="b" l="l" r="r" t="t"/>
              <a:pathLst>
                <a:path extrusionOk="0" h="812800" w="122967">
                  <a:moveTo>
                    <a:pt x="0" y="0"/>
                  </a:moveTo>
                  <a:lnTo>
                    <a:pt x="122967" y="0"/>
                  </a:lnTo>
                  <a:lnTo>
                    <a:pt x="122967" y="812800"/>
                  </a:lnTo>
                  <a:lnTo>
                    <a:pt x="0" y="812800"/>
                  </a:lnTo>
                  <a:close/>
                </a:path>
              </a:pathLst>
            </a:custGeom>
            <a:solidFill>
              <a:srgbClr val="F4F1EB"/>
            </a:solidFill>
            <a:ln>
              <a:noFill/>
            </a:ln>
          </p:spPr>
        </p:sp>
        <p:sp>
          <p:nvSpPr>
            <p:cNvPr id="89" name="Google Shape;89;p1"/>
            <p:cNvSpPr txBox="1"/>
            <p:nvPr/>
          </p:nvSpPr>
          <p:spPr>
            <a:xfrm>
              <a:off x="0" y="-47625"/>
              <a:ext cx="122967" cy="860425"/>
            </a:xfrm>
            <a:prstGeom prst="rect">
              <a:avLst/>
            </a:prstGeom>
            <a:noFill/>
            <a:ln>
              <a:noFill/>
            </a:ln>
          </p:spPr>
          <p:txBody>
            <a:bodyPr anchorCtr="0" anchor="ctr" bIns="50800" lIns="50800" spcFirstLastPara="1" rIns="50800" wrap="square" tIns="50800">
              <a:noAutofit/>
            </a:bodyPr>
            <a:lstStyle/>
            <a:p>
              <a:pPr indent="0" lvl="0" marL="0" marR="0" rtl="0" algn="ctr">
                <a:lnSpc>
                  <a:spcPct val="1943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90" name="Google Shape;90;p1"/>
          <p:cNvGrpSpPr/>
          <p:nvPr/>
        </p:nvGrpSpPr>
        <p:grpSpPr>
          <a:xfrm>
            <a:off x="17889932" y="3419624"/>
            <a:ext cx="466889" cy="3266926"/>
            <a:chOff x="0" y="-47625"/>
            <a:chExt cx="122967" cy="860425"/>
          </a:xfrm>
        </p:grpSpPr>
        <p:sp>
          <p:nvSpPr>
            <p:cNvPr id="91" name="Google Shape;91;p1"/>
            <p:cNvSpPr/>
            <p:nvPr/>
          </p:nvSpPr>
          <p:spPr>
            <a:xfrm>
              <a:off x="0" y="0"/>
              <a:ext cx="122967" cy="812800"/>
            </a:xfrm>
            <a:custGeom>
              <a:rect b="b" l="l" r="r" t="t"/>
              <a:pathLst>
                <a:path extrusionOk="0" h="812800" w="122967">
                  <a:moveTo>
                    <a:pt x="0" y="0"/>
                  </a:moveTo>
                  <a:lnTo>
                    <a:pt x="122967" y="0"/>
                  </a:lnTo>
                  <a:lnTo>
                    <a:pt x="122967" y="812800"/>
                  </a:lnTo>
                  <a:lnTo>
                    <a:pt x="0" y="812800"/>
                  </a:lnTo>
                  <a:close/>
                </a:path>
              </a:pathLst>
            </a:custGeom>
            <a:solidFill>
              <a:srgbClr val="F4F1EB"/>
            </a:solidFill>
            <a:ln>
              <a:noFill/>
            </a:ln>
          </p:spPr>
        </p:sp>
        <p:sp>
          <p:nvSpPr>
            <p:cNvPr id="92" name="Google Shape;92;p1"/>
            <p:cNvSpPr txBox="1"/>
            <p:nvPr/>
          </p:nvSpPr>
          <p:spPr>
            <a:xfrm>
              <a:off x="0" y="-47625"/>
              <a:ext cx="122967" cy="860425"/>
            </a:xfrm>
            <a:prstGeom prst="rect">
              <a:avLst/>
            </a:prstGeom>
            <a:noFill/>
            <a:ln>
              <a:noFill/>
            </a:ln>
          </p:spPr>
          <p:txBody>
            <a:bodyPr anchorCtr="0" anchor="ctr" bIns="50800" lIns="50800" spcFirstLastPara="1" rIns="50800" wrap="square" tIns="50800">
              <a:noAutofit/>
            </a:bodyPr>
            <a:lstStyle/>
            <a:p>
              <a:pPr indent="0" lvl="0" marL="0" marR="0" rtl="0" algn="ctr">
                <a:lnSpc>
                  <a:spcPct val="1943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93" name="Google Shape;93;p1"/>
          <p:cNvSpPr txBox="1"/>
          <p:nvPr/>
        </p:nvSpPr>
        <p:spPr>
          <a:xfrm>
            <a:off x="17259300" y="9210675"/>
            <a:ext cx="152400" cy="200025"/>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2000" u="none" cap="none" strike="noStrike">
                <a:solidFill>
                  <a:srgbClr val="000000"/>
                </a:solidFill>
                <a:latin typeface="Arial"/>
                <a:ea typeface="Arial"/>
                <a:cs typeface="Arial"/>
                <a:sym typeface="Arial"/>
              </a:rPr>
              <a:t>1</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F1EB"/>
        </a:solidFill>
      </p:bgPr>
    </p:bg>
    <p:spTree>
      <p:nvGrpSpPr>
        <p:cNvPr id="203" name="Shape 203"/>
        <p:cNvGrpSpPr/>
        <p:nvPr/>
      </p:nvGrpSpPr>
      <p:grpSpPr>
        <a:xfrm>
          <a:off x="0" y="0"/>
          <a:ext cx="0" cy="0"/>
          <a:chOff x="0" y="0"/>
          <a:chExt cx="0" cy="0"/>
        </a:xfrm>
      </p:grpSpPr>
      <p:grpSp>
        <p:nvGrpSpPr>
          <p:cNvPr id="204" name="Google Shape;204;p10"/>
          <p:cNvGrpSpPr/>
          <p:nvPr/>
        </p:nvGrpSpPr>
        <p:grpSpPr>
          <a:xfrm>
            <a:off x="0" y="1093355"/>
            <a:ext cx="400214" cy="3266926"/>
            <a:chOff x="0" y="-47625"/>
            <a:chExt cx="105406" cy="860425"/>
          </a:xfrm>
        </p:grpSpPr>
        <p:sp>
          <p:nvSpPr>
            <p:cNvPr id="205" name="Google Shape;205;p10"/>
            <p:cNvSpPr/>
            <p:nvPr/>
          </p:nvSpPr>
          <p:spPr>
            <a:xfrm>
              <a:off x="0" y="0"/>
              <a:ext cx="105406" cy="812800"/>
            </a:xfrm>
            <a:custGeom>
              <a:rect b="b" l="l" r="r" t="t"/>
              <a:pathLst>
                <a:path extrusionOk="0" h="812800" w="105406">
                  <a:moveTo>
                    <a:pt x="0" y="0"/>
                  </a:moveTo>
                  <a:lnTo>
                    <a:pt x="105406" y="0"/>
                  </a:lnTo>
                  <a:lnTo>
                    <a:pt x="105406" y="812800"/>
                  </a:lnTo>
                  <a:lnTo>
                    <a:pt x="0" y="812800"/>
                  </a:lnTo>
                  <a:close/>
                </a:path>
              </a:pathLst>
            </a:custGeom>
            <a:solidFill>
              <a:srgbClr val="3C6AA9"/>
            </a:solidFill>
            <a:ln>
              <a:noFill/>
            </a:ln>
          </p:spPr>
        </p:sp>
        <p:sp>
          <p:nvSpPr>
            <p:cNvPr id="206" name="Google Shape;206;p10"/>
            <p:cNvSpPr txBox="1"/>
            <p:nvPr/>
          </p:nvSpPr>
          <p:spPr>
            <a:xfrm>
              <a:off x="0" y="-47625"/>
              <a:ext cx="105406" cy="860425"/>
            </a:xfrm>
            <a:prstGeom prst="rect">
              <a:avLst/>
            </a:prstGeom>
            <a:noFill/>
            <a:ln>
              <a:noFill/>
            </a:ln>
          </p:spPr>
          <p:txBody>
            <a:bodyPr anchorCtr="0" anchor="ctr" bIns="50800" lIns="50800" spcFirstLastPara="1" rIns="50800" wrap="square" tIns="50800">
              <a:noAutofit/>
            </a:bodyPr>
            <a:lstStyle/>
            <a:p>
              <a:pPr indent="0" lvl="0" marL="0" marR="0" rtl="0" algn="ctr">
                <a:lnSpc>
                  <a:spcPct val="1943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07" name="Google Shape;207;p10"/>
          <p:cNvSpPr/>
          <p:nvPr/>
        </p:nvSpPr>
        <p:spPr>
          <a:xfrm>
            <a:off x="9988385" y="1991995"/>
            <a:ext cx="7089892" cy="5449356"/>
          </a:xfrm>
          <a:custGeom>
            <a:rect b="b" l="l" r="r" t="t"/>
            <a:pathLst>
              <a:path extrusionOk="0" h="5449356" w="7089892">
                <a:moveTo>
                  <a:pt x="0" y="0"/>
                </a:moveTo>
                <a:lnTo>
                  <a:pt x="7089891" y="0"/>
                </a:lnTo>
                <a:lnTo>
                  <a:pt x="7089891" y="5449357"/>
                </a:lnTo>
                <a:lnTo>
                  <a:pt x="0" y="5449357"/>
                </a:lnTo>
                <a:lnTo>
                  <a:pt x="0" y="0"/>
                </a:lnTo>
                <a:close/>
              </a:path>
            </a:pathLst>
          </a:custGeom>
          <a:blipFill rotWithShape="1">
            <a:blip r:embed="rId3">
              <a:alphaModFix/>
            </a:blip>
            <a:stretch>
              <a:fillRect b="0" l="-17318" r="-19317" t="0"/>
            </a:stretch>
          </a:blipFill>
          <a:ln>
            <a:noFill/>
          </a:ln>
        </p:spPr>
      </p:sp>
      <p:sp>
        <p:nvSpPr>
          <p:cNvPr id="208" name="Google Shape;208;p10"/>
          <p:cNvSpPr txBox="1"/>
          <p:nvPr/>
        </p:nvSpPr>
        <p:spPr>
          <a:xfrm>
            <a:off x="783165" y="1257300"/>
            <a:ext cx="9753125" cy="981711"/>
          </a:xfrm>
          <a:prstGeom prst="rect">
            <a:avLst/>
          </a:prstGeom>
          <a:noFill/>
          <a:ln>
            <a:noFill/>
          </a:ln>
        </p:spPr>
        <p:txBody>
          <a:bodyPr anchorCtr="0" anchor="t" bIns="0" lIns="0" spcFirstLastPara="1" rIns="0" wrap="square" tIns="0">
            <a:spAutoFit/>
          </a:bodyPr>
          <a:lstStyle/>
          <a:p>
            <a:pPr indent="0" lvl="0" marL="0" marR="0" rtl="0" algn="l">
              <a:lnSpc>
                <a:spcPct val="89000"/>
              </a:lnSpc>
              <a:spcBef>
                <a:spcPts val="0"/>
              </a:spcBef>
              <a:spcAft>
                <a:spcPts val="0"/>
              </a:spcAft>
              <a:buNone/>
            </a:pPr>
            <a:r>
              <a:rPr b="1" i="0" lang="en-US" sz="8000" u="none" cap="none" strike="noStrike">
                <a:solidFill>
                  <a:srgbClr val="3C6AA9"/>
                </a:solidFill>
                <a:latin typeface="Arial"/>
                <a:ea typeface="Arial"/>
                <a:cs typeface="Arial"/>
                <a:sym typeface="Arial"/>
              </a:rPr>
              <a:t>Data Augmentation</a:t>
            </a:r>
            <a:endParaRPr/>
          </a:p>
        </p:txBody>
      </p:sp>
      <p:sp>
        <p:nvSpPr>
          <p:cNvPr id="209" name="Google Shape;209;p10"/>
          <p:cNvSpPr txBox="1"/>
          <p:nvPr/>
        </p:nvSpPr>
        <p:spPr>
          <a:xfrm>
            <a:off x="783165" y="2276475"/>
            <a:ext cx="7790867" cy="5619750"/>
          </a:xfrm>
          <a:prstGeom prst="rect">
            <a:avLst/>
          </a:prstGeom>
          <a:noFill/>
          <a:ln>
            <a:noFill/>
          </a:ln>
        </p:spPr>
        <p:txBody>
          <a:bodyPr anchorCtr="0" anchor="t" bIns="0" lIns="0" spcFirstLastPara="1" rIns="0" wrap="square" tIns="0">
            <a:spAutoFit/>
          </a:bodyPr>
          <a:lstStyle/>
          <a:p>
            <a:pPr indent="0" lvl="0" marL="0" marR="0" rtl="0" algn="just">
              <a:lnSpc>
                <a:spcPct val="169958"/>
              </a:lnSpc>
              <a:spcBef>
                <a:spcPts val="0"/>
              </a:spcBef>
              <a:spcAft>
                <a:spcPts val="0"/>
              </a:spcAft>
              <a:buNone/>
            </a:pPr>
            <a:r>
              <a:rPr b="0" i="0" lang="en-US" sz="2400" u="none" cap="none" strike="noStrike">
                <a:solidFill>
                  <a:srgbClr val="000000"/>
                </a:solidFill>
                <a:latin typeface="Arial"/>
                <a:ea typeface="Arial"/>
                <a:cs typeface="Arial"/>
                <a:sym typeface="Arial"/>
              </a:rPr>
              <a:t>Data augmentation digunakan untuk meningkatkan keragaman data pelatihan dan mengurangi overfitting. Teknik konvensional seperti flipping dan cropping dikombinasikan dengan RandAugment, yang secara acak menerapkan beberapa transformasi dengan intensitas tertentu.</a:t>
            </a:r>
            <a:endParaRPr/>
          </a:p>
          <a:p>
            <a:pPr indent="0" lvl="0" marL="0" marR="0" rtl="0" algn="just">
              <a:lnSpc>
                <a:spcPct val="169958"/>
              </a:lnSpc>
              <a:spcBef>
                <a:spcPts val="0"/>
              </a:spcBef>
              <a:spcAft>
                <a:spcPts val="0"/>
              </a:spcAft>
              <a:buNone/>
            </a:pPr>
            <a:r>
              <a:t/>
            </a:r>
            <a:endParaRPr b="0" i="0" sz="2400" u="none" cap="none" strike="noStrike">
              <a:solidFill>
                <a:srgbClr val="000000"/>
              </a:solidFill>
              <a:latin typeface="Arial"/>
              <a:ea typeface="Arial"/>
              <a:cs typeface="Arial"/>
              <a:sym typeface="Arial"/>
            </a:endParaRPr>
          </a:p>
          <a:p>
            <a:pPr indent="0" lvl="0" marL="0" marR="0" rtl="0" algn="just">
              <a:lnSpc>
                <a:spcPct val="169958"/>
              </a:lnSpc>
              <a:spcBef>
                <a:spcPts val="0"/>
              </a:spcBef>
              <a:spcAft>
                <a:spcPts val="0"/>
              </a:spcAft>
              <a:buNone/>
            </a:pPr>
            <a:r>
              <a:rPr b="0" i="0" lang="en-US" sz="2400" u="none" cap="none" strike="noStrike">
                <a:solidFill>
                  <a:srgbClr val="000000"/>
                </a:solidFill>
                <a:latin typeface="Arial"/>
                <a:ea typeface="Arial"/>
                <a:cs typeface="Arial"/>
                <a:sym typeface="Arial"/>
              </a:rPr>
              <a:t>Pendekatan ini terbukti efektif dalam meningkatkan generalisasi, terutama pada dataset kecil seperti Tiny-ImageNet.</a:t>
            </a:r>
            <a:endParaRPr/>
          </a:p>
          <a:p>
            <a:pPr indent="0" lvl="0" marL="0" marR="0" rtl="0" algn="just">
              <a:lnSpc>
                <a:spcPct val="169958"/>
              </a:lnSpc>
              <a:spcBef>
                <a:spcPts val="0"/>
              </a:spcBef>
              <a:spcAft>
                <a:spcPts val="0"/>
              </a:spcAft>
              <a:buNone/>
            </a:pPr>
            <a:r>
              <a:t/>
            </a:r>
            <a:endParaRPr b="0" i="0" sz="2400" u="none" cap="none" strike="noStrike">
              <a:solidFill>
                <a:srgbClr val="000000"/>
              </a:solidFill>
              <a:latin typeface="Arial"/>
              <a:ea typeface="Arial"/>
              <a:cs typeface="Arial"/>
              <a:sym typeface="Arial"/>
            </a:endParaRPr>
          </a:p>
        </p:txBody>
      </p:sp>
      <p:sp>
        <p:nvSpPr>
          <p:cNvPr id="210" name="Google Shape;210;p10"/>
          <p:cNvSpPr txBox="1"/>
          <p:nvPr/>
        </p:nvSpPr>
        <p:spPr>
          <a:xfrm>
            <a:off x="17259300" y="9210675"/>
            <a:ext cx="152400" cy="200025"/>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2000" u="none" cap="none" strike="noStrike">
                <a:solidFill>
                  <a:srgbClr val="000000"/>
                </a:solidFill>
                <a:latin typeface="Arial"/>
                <a:ea typeface="Arial"/>
                <a:cs typeface="Arial"/>
                <a:sym typeface="Arial"/>
              </a:rPr>
              <a:t>10</a:t>
            </a:r>
            <a:endParaRPr/>
          </a:p>
        </p:txBody>
      </p:sp>
      <p:sp>
        <p:nvSpPr>
          <p:cNvPr id="211" name="Google Shape;211;p10"/>
          <p:cNvSpPr txBox="1"/>
          <p:nvPr/>
        </p:nvSpPr>
        <p:spPr>
          <a:xfrm>
            <a:off x="10536290" y="7393727"/>
            <a:ext cx="6376669" cy="405765"/>
          </a:xfrm>
          <a:prstGeom prst="rect">
            <a:avLst/>
          </a:prstGeom>
          <a:noFill/>
          <a:ln>
            <a:noFill/>
          </a:ln>
        </p:spPr>
        <p:txBody>
          <a:bodyPr anchorCtr="0" anchor="t" bIns="0" lIns="0" spcFirstLastPara="1" rIns="0" wrap="square" tIns="0">
            <a:spAutoFit/>
          </a:bodyPr>
          <a:lstStyle/>
          <a:p>
            <a:pPr indent="0" lvl="0" marL="0" marR="0" rtl="0" algn="ctr">
              <a:lnSpc>
                <a:spcPct val="139958"/>
              </a:lnSpc>
              <a:spcBef>
                <a:spcPts val="0"/>
              </a:spcBef>
              <a:spcAft>
                <a:spcPts val="0"/>
              </a:spcAft>
              <a:buNone/>
            </a:pPr>
            <a:r>
              <a:rPr b="0" i="0" lang="en-US" sz="2400" u="none" cap="none" strike="noStrike">
                <a:solidFill>
                  <a:srgbClr val="000000"/>
                </a:solidFill>
                <a:latin typeface="Arial"/>
                <a:ea typeface="Arial"/>
                <a:cs typeface="Arial"/>
                <a:sym typeface="Arial"/>
              </a:rPr>
              <a:t>Data Augmentation</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F1EB"/>
        </a:solidFill>
      </p:bgPr>
    </p:bg>
    <p:spTree>
      <p:nvGrpSpPr>
        <p:cNvPr id="215" name="Shape 215"/>
        <p:cNvGrpSpPr/>
        <p:nvPr/>
      </p:nvGrpSpPr>
      <p:grpSpPr>
        <a:xfrm>
          <a:off x="0" y="0"/>
          <a:ext cx="0" cy="0"/>
          <a:chOff x="0" y="0"/>
          <a:chExt cx="0" cy="0"/>
        </a:xfrm>
      </p:grpSpPr>
      <p:grpSp>
        <p:nvGrpSpPr>
          <p:cNvPr id="216" name="Google Shape;216;p11"/>
          <p:cNvGrpSpPr/>
          <p:nvPr/>
        </p:nvGrpSpPr>
        <p:grpSpPr>
          <a:xfrm>
            <a:off x="0" y="1093355"/>
            <a:ext cx="400214" cy="3266926"/>
            <a:chOff x="0" y="-47625"/>
            <a:chExt cx="105406" cy="860425"/>
          </a:xfrm>
        </p:grpSpPr>
        <p:sp>
          <p:nvSpPr>
            <p:cNvPr id="217" name="Google Shape;217;p11"/>
            <p:cNvSpPr/>
            <p:nvPr/>
          </p:nvSpPr>
          <p:spPr>
            <a:xfrm>
              <a:off x="0" y="0"/>
              <a:ext cx="105406" cy="812800"/>
            </a:xfrm>
            <a:custGeom>
              <a:rect b="b" l="l" r="r" t="t"/>
              <a:pathLst>
                <a:path extrusionOk="0" h="812800" w="105406">
                  <a:moveTo>
                    <a:pt x="0" y="0"/>
                  </a:moveTo>
                  <a:lnTo>
                    <a:pt x="105406" y="0"/>
                  </a:lnTo>
                  <a:lnTo>
                    <a:pt x="105406" y="812800"/>
                  </a:lnTo>
                  <a:lnTo>
                    <a:pt x="0" y="812800"/>
                  </a:lnTo>
                  <a:close/>
                </a:path>
              </a:pathLst>
            </a:custGeom>
            <a:solidFill>
              <a:srgbClr val="3C6AA9"/>
            </a:solidFill>
            <a:ln>
              <a:noFill/>
            </a:ln>
          </p:spPr>
        </p:sp>
        <p:sp>
          <p:nvSpPr>
            <p:cNvPr id="218" name="Google Shape;218;p11"/>
            <p:cNvSpPr txBox="1"/>
            <p:nvPr/>
          </p:nvSpPr>
          <p:spPr>
            <a:xfrm>
              <a:off x="0" y="-47625"/>
              <a:ext cx="105406" cy="860425"/>
            </a:xfrm>
            <a:prstGeom prst="rect">
              <a:avLst/>
            </a:prstGeom>
            <a:noFill/>
            <a:ln>
              <a:noFill/>
            </a:ln>
          </p:spPr>
          <p:txBody>
            <a:bodyPr anchorCtr="0" anchor="ctr" bIns="50800" lIns="50800" spcFirstLastPara="1" rIns="50800" wrap="square" tIns="50800">
              <a:noAutofit/>
            </a:bodyPr>
            <a:lstStyle/>
            <a:p>
              <a:pPr indent="0" lvl="0" marL="0" marR="0" rtl="0" algn="ctr">
                <a:lnSpc>
                  <a:spcPct val="1943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19" name="Google Shape;219;p11"/>
          <p:cNvSpPr/>
          <p:nvPr/>
        </p:nvSpPr>
        <p:spPr>
          <a:xfrm>
            <a:off x="9525000" y="2681058"/>
            <a:ext cx="8544978" cy="5825403"/>
          </a:xfrm>
          <a:custGeom>
            <a:rect b="b" l="l" r="r" t="t"/>
            <a:pathLst>
              <a:path extrusionOk="0" h="5825403" w="8544978">
                <a:moveTo>
                  <a:pt x="0" y="0"/>
                </a:moveTo>
                <a:lnTo>
                  <a:pt x="8544978" y="0"/>
                </a:lnTo>
                <a:lnTo>
                  <a:pt x="8544978" y="5825403"/>
                </a:lnTo>
                <a:lnTo>
                  <a:pt x="0" y="5825403"/>
                </a:lnTo>
                <a:lnTo>
                  <a:pt x="0" y="0"/>
                </a:lnTo>
                <a:close/>
              </a:path>
            </a:pathLst>
          </a:custGeom>
          <a:blipFill rotWithShape="1">
            <a:blip r:embed="rId3">
              <a:alphaModFix/>
            </a:blip>
            <a:stretch>
              <a:fillRect b="0" l="0" r="-2322" t="0"/>
            </a:stretch>
          </a:blipFill>
          <a:ln>
            <a:noFill/>
          </a:ln>
        </p:spPr>
      </p:sp>
      <p:sp>
        <p:nvSpPr>
          <p:cNvPr id="220" name="Google Shape;220;p11"/>
          <p:cNvSpPr txBox="1"/>
          <p:nvPr/>
        </p:nvSpPr>
        <p:spPr>
          <a:xfrm>
            <a:off x="644151" y="928687"/>
            <a:ext cx="9753125" cy="1877061"/>
          </a:xfrm>
          <a:prstGeom prst="rect">
            <a:avLst/>
          </a:prstGeom>
          <a:noFill/>
          <a:ln>
            <a:noFill/>
          </a:ln>
        </p:spPr>
        <p:txBody>
          <a:bodyPr anchorCtr="0" anchor="t" bIns="0" lIns="0" spcFirstLastPara="1" rIns="0" wrap="square" tIns="0">
            <a:spAutoFit/>
          </a:bodyPr>
          <a:lstStyle/>
          <a:p>
            <a:pPr indent="0" lvl="0" marL="0" marR="0" rtl="0" algn="l">
              <a:lnSpc>
                <a:spcPct val="89000"/>
              </a:lnSpc>
              <a:spcBef>
                <a:spcPts val="0"/>
              </a:spcBef>
              <a:spcAft>
                <a:spcPts val="0"/>
              </a:spcAft>
              <a:buNone/>
            </a:pPr>
            <a:r>
              <a:rPr b="1" i="0" lang="en-US" sz="8000" u="none" cap="none" strike="noStrike">
                <a:solidFill>
                  <a:srgbClr val="3C6AA9"/>
                </a:solidFill>
                <a:latin typeface="Arial"/>
                <a:ea typeface="Arial"/>
                <a:cs typeface="Arial"/>
                <a:sym typeface="Arial"/>
              </a:rPr>
              <a:t>Ide Improvement</a:t>
            </a:r>
            <a:endParaRPr/>
          </a:p>
          <a:p>
            <a:pPr indent="0" lvl="0" marL="0" marR="0" rtl="0" algn="l">
              <a:lnSpc>
                <a:spcPct val="89000"/>
              </a:lnSpc>
              <a:spcBef>
                <a:spcPts val="0"/>
              </a:spcBef>
              <a:spcAft>
                <a:spcPts val="0"/>
              </a:spcAft>
              <a:buNone/>
            </a:pPr>
            <a:r>
              <a:t/>
            </a:r>
            <a:endParaRPr b="1" i="0" sz="8000" u="none" cap="none" strike="noStrike">
              <a:solidFill>
                <a:srgbClr val="3C6AA9"/>
              </a:solidFill>
              <a:latin typeface="Arial"/>
              <a:ea typeface="Arial"/>
              <a:cs typeface="Arial"/>
              <a:sym typeface="Arial"/>
            </a:endParaRPr>
          </a:p>
        </p:txBody>
      </p:sp>
      <p:sp>
        <p:nvSpPr>
          <p:cNvPr id="221" name="Google Shape;221;p11"/>
          <p:cNvSpPr txBox="1"/>
          <p:nvPr/>
        </p:nvSpPr>
        <p:spPr>
          <a:xfrm>
            <a:off x="17259300" y="9210675"/>
            <a:ext cx="152400" cy="200025"/>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2000" u="none" cap="none" strike="noStrike">
                <a:solidFill>
                  <a:srgbClr val="000000"/>
                </a:solidFill>
                <a:latin typeface="Arial"/>
                <a:ea typeface="Arial"/>
                <a:cs typeface="Arial"/>
                <a:sym typeface="Arial"/>
              </a:rPr>
              <a:t>11</a:t>
            </a:r>
            <a:endParaRPr/>
          </a:p>
        </p:txBody>
      </p:sp>
      <p:sp>
        <p:nvSpPr>
          <p:cNvPr id="222" name="Google Shape;222;p11"/>
          <p:cNvSpPr txBox="1"/>
          <p:nvPr/>
        </p:nvSpPr>
        <p:spPr>
          <a:xfrm>
            <a:off x="10882631" y="8696469"/>
            <a:ext cx="6376669" cy="405802"/>
          </a:xfrm>
          <a:prstGeom prst="rect">
            <a:avLst/>
          </a:prstGeom>
          <a:noFill/>
          <a:ln>
            <a:noFill/>
          </a:ln>
        </p:spPr>
        <p:txBody>
          <a:bodyPr anchorCtr="0" anchor="t" bIns="0" lIns="0" spcFirstLastPara="1" rIns="0" wrap="square" tIns="0">
            <a:spAutoFit/>
          </a:bodyPr>
          <a:lstStyle/>
          <a:p>
            <a:pPr indent="0" lvl="0" marL="0" marR="0" rtl="0" algn="ctr">
              <a:lnSpc>
                <a:spcPct val="139958"/>
              </a:lnSpc>
              <a:spcBef>
                <a:spcPts val="0"/>
              </a:spcBef>
              <a:spcAft>
                <a:spcPts val="0"/>
              </a:spcAft>
              <a:buNone/>
            </a:pPr>
            <a:r>
              <a:rPr b="0" i="0" lang="en-US" sz="2400" u="none" cap="none" strike="noStrike">
                <a:solidFill>
                  <a:srgbClr val="000000"/>
                </a:solidFill>
                <a:latin typeface="Arial"/>
                <a:ea typeface="Arial"/>
                <a:cs typeface="Arial"/>
                <a:sym typeface="Arial"/>
              </a:rPr>
              <a:t>Integrasi self-attention pada tahap akhir ConvNeXt</a:t>
            </a:r>
            <a:endParaRPr/>
          </a:p>
        </p:txBody>
      </p:sp>
      <p:sp>
        <p:nvSpPr>
          <p:cNvPr id="223" name="Google Shape;223;p11"/>
          <p:cNvSpPr txBox="1"/>
          <p:nvPr/>
        </p:nvSpPr>
        <p:spPr>
          <a:xfrm>
            <a:off x="1202593" y="2043666"/>
            <a:ext cx="7107325" cy="1663065"/>
          </a:xfrm>
          <a:prstGeom prst="rect">
            <a:avLst/>
          </a:prstGeom>
          <a:noFill/>
          <a:ln>
            <a:noFill/>
          </a:ln>
        </p:spPr>
        <p:txBody>
          <a:bodyPr anchorCtr="0" anchor="t" bIns="0" lIns="0" spcFirstLastPara="1" rIns="0" wrap="square" tIns="0">
            <a:spAutoFit/>
          </a:bodyPr>
          <a:lstStyle/>
          <a:p>
            <a:pPr indent="0" lvl="0" marL="0" marR="0" rtl="0" algn="just">
              <a:lnSpc>
                <a:spcPct val="139958"/>
              </a:lnSpc>
              <a:spcBef>
                <a:spcPts val="0"/>
              </a:spcBef>
              <a:spcAft>
                <a:spcPts val="0"/>
              </a:spcAft>
              <a:buNone/>
            </a:pPr>
            <a:r>
              <a:rPr b="1" i="0" lang="en-US" sz="2400" u="none" cap="none" strike="noStrike">
                <a:solidFill>
                  <a:srgbClr val="000000"/>
                </a:solidFill>
                <a:latin typeface="Arial"/>
                <a:ea typeface="Arial"/>
                <a:cs typeface="Arial"/>
                <a:sym typeface="Arial"/>
              </a:rPr>
              <a:t>Hybrid Self-Attention pada ConvNeXt</a:t>
            </a:r>
            <a:endParaRPr/>
          </a:p>
          <a:p>
            <a:pPr indent="0" lvl="0" marL="0" marR="0" rtl="0" algn="just">
              <a:lnSpc>
                <a:spcPct val="139958"/>
              </a:lnSpc>
              <a:spcBef>
                <a:spcPts val="0"/>
              </a:spcBef>
              <a:spcAft>
                <a:spcPts val="0"/>
              </a:spcAft>
              <a:buNone/>
            </a:pPr>
            <a:r>
              <a:rPr b="0" i="0" lang="en-US" sz="2400" u="none" cap="none" strike="noStrike">
                <a:solidFill>
                  <a:srgbClr val="000000"/>
                </a:solidFill>
                <a:latin typeface="Arial"/>
                <a:ea typeface="Arial"/>
                <a:cs typeface="Arial"/>
                <a:sym typeface="Arial"/>
              </a:rPr>
              <a:t>Menambahkan modul self-attention ringan pada tahap akhir ConvNeXt untuk memperkaya pemodelan konteks global tanpa mengubah backbone CNN.</a:t>
            </a:r>
            <a:endParaRPr/>
          </a:p>
        </p:txBody>
      </p:sp>
      <p:sp>
        <p:nvSpPr>
          <p:cNvPr id="224" name="Google Shape;224;p11"/>
          <p:cNvSpPr txBox="1"/>
          <p:nvPr/>
        </p:nvSpPr>
        <p:spPr>
          <a:xfrm>
            <a:off x="1202593" y="3943667"/>
            <a:ext cx="7107325" cy="1663065"/>
          </a:xfrm>
          <a:prstGeom prst="rect">
            <a:avLst/>
          </a:prstGeom>
          <a:noFill/>
          <a:ln>
            <a:noFill/>
          </a:ln>
        </p:spPr>
        <p:txBody>
          <a:bodyPr anchorCtr="0" anchor="t" bIns="0" lIns="0" spcFirstLastPara="1" rIns="0" wrap="square" tIns="0">
            <a:spAutoFit/>
          </a:bodyPr>
          <a:lstStyle/>
          <a:p>
            <a:pPr indent="0" lvl="0" marL="0" marR="0" rtl="0" algn="just">
              <a:lnSpc>
                <a:spcPct val="139958"/>
              </a:lnSpc>
              <a:spcBef>
                <a:spcPts val="0"/>
              </a:spcBef>
              <a:spcAft>
                <a:spcPts val="0"/>
              </a:spcAft>
              <a:buNone/>
            </a:pPr>
            <a:r>
              <a:rPr b="1" i="0" lang="en-US" sz="2400" u="none" cap="none" strike="noStrike">
                <a:solidFill>
                  <a:srgbClr val="000000"/>
                </a:solidFill>
                <a:latin typeface="Arial"/>
                <a:ea typeface="Arial"/>
                <a:cs typeface="Arial"/>
                <a:sym typeface="Arial"/>
              </a:rPr>
              <a:t>Meningkatkan Robustness Model</a:t>
            </a:r>
            <a:endParaRPr/>
          </a:p>
          <a:p>
            <a:pPr indent="0" lvl="0" marL="0" marR="0" rtl="0" algn="just">
              <a:lnSpc>
                <a:spcPct val="139958"/>
              </a:lnSpc>
              <a:spcBef>
                <a:spcPts val="0"/>
              </a:spcBef>
              <a:spcAft>
                <a:spcPts val="0"/>
              </a:spcAft>
              <a:buNone/>
            </a:pPr>
            <a:r>
              <a:rPr b="0" i="0" lang="en-US" sz="2400" u="none" cap="none" strike="noStrike">
                <a:solidFill>
                  <a:srgbClr val="000000"/>
                </a:solidFill>
                <a:latin typeface="Arial"/>
                <a:ea typeface="Arial"/>
                <a:cs typeface="Arial"/>
                <a:sym typeface="Arial"/>
              </a:rPr>
              <a:t>Menggunakan regularisasi seperti data augmentation, label smoothing, dan early stopping untuk mengurangi overfitting</a:t>
            </a:r>
            <a:endParaRPr/>
          </a:p>
        </p:txBody>
      </p:sp>
      <p:sp>
        <p:nvSpPr>
          <p:cNvPr id="225" name="Google Shape;225;p11"/>
          <p:cNvSpPr txBox="1"/>
          <p:nvPr/>
        </p:nvSpPr>
        <p:spPr>
          <a:xfrm>
            <a:off x="1202593" y="5844857"/>
            <a:ext cx="7107325" cy="1663065"/>
          </a:xfrm>
          <a:prstGeom prst="rect">
            <a:avLst/>
          </a:prstGeom>
          <a:noFill/>
          <a:ln>
            <a:noFill/>
          </a:ln>
        </p:spPr>
        <p:txBody>
          <a:bodyPr anchorCtr="0" anchor="t" bIns="0" lIns="0" spcFirstLastPara="1" rIns="0" wrap="square" tIns="0">
            <a:spAutoFit/>
          </a:bodyPr>
          <a:lstStyle/>
          <a:p>
            <a:pPr indent="0" lvl="0" marL="0" marR="0" rtl="0" algn="just">
              <a:lnSpc>
                <a:spcPct val="139958"/>
              </a:lnSpc>
              <a:spcBef>
                <a:spcPts val="0"/>
              </a:spcBef>
              <a:spcAft>
                <a:spcPts val="0"/>
              </a:spcAft>
              <a:buNone/>
            </a:pPr>
            <a:r>
              <a:rPr b="1" i="0" lang="en-US" sz="2400" u="none" cap="none" strike="noStrike">
                <a:solidFill>
                  <a:srgbClr val="000000"/>
                </a:solidFill>
                <a:latin typeface="Arial"/>
                <a:ea typeface="Arial"/>
                <a:cs typeface="Arial"/>
                <a:sym typeface="Arial"/>
              </a:rPr>
              <a:t>Mengurangi Bias Data</a:t>
            </a:r>
            <a:endParaRPr/>
          </a:p>
          <a:p>
            <a:pPr indent="0" lvl="0" marL="0" marR="0" rtl="0" algn="just">
              <a:lnSpc>
                <a:spcPct val="139958"/>
              </a:lnSpc>
              <a:spcBef>
                <a:spcPts val="0"/>
              </a:spcBef>
              <a:spcAft>
                <a:spcPts val="0"/>
              </a:spcAft>
              <a:buNone/>
            </a:pPr>
            <a:r>
              <a:rPr b="0" i="0" lang="en-US" sz="2400" u="none" cap="none" strike="noStrike">
                <a:solidFill>
                  <a:srgbClr val="000000"/>
                </a:solidFill>
                <a:latin typeface="Arial"/>
                <a:ea typeface="Arial"/>
                <a:cs typeface="Arial"/>
                <a:sym typeface="Arial"/>
              </a:rPr>
              <a:t>Melakukan subset balancing dan sampling terkontrol pada Tiny-ImageNet untuk mengurangi dominasi kelas tertentu.</a:t>
            </a:r>
            <a:endParaRPr/>
          </a:p>
        </p:txBody>
      </p:sp>
      <p:sp>
        <p:nvSpPr>
          <p:cNvPr id="226" name="Google Shape;226;p11"/>
          <p:cNvSpPr txBox="1"/>
          <p:nvPr/>
        </p:nvSpPr>
        <p:spPr>
          <a:xfrm>
            <a:off x="1202593" y="7746047"/>
            <a:ext cx="7107325" cy="1663065"/>
          </a:xfrm>
          <a:prstGeom prst="rect">
            <a:avLst/>
          </a:prstGeom>
          <a:noFill/>
          <a:ln>
            <a:noFill/>
          </a:ln>
        </p:spPr>
        <p:txBody>
          <a:bodyPr anchorCtr="0" anchor="t" bIns="0" lIns="0" spcFirstLastPara="1" rIns="0" wrap="square" tIns="0">
            <a:spAutoFit/>
          </a:bodyPr>
          <a:lstStyle/>
          <a:p>
            <a:pPr indent="0" lvl="0" marL="0" marR="0" rtl="0" algn="just">
              <a:lnSpc>
                <a:spcPct val="139958"/>
              </a:lnSpc>
              <a:spcBef>
                <a:spcPts val="0"/>
              </a:spcBef>
              <a:spcAft>
                <a:spcPts val="0"/>
              </a:spcAft>
              <a:buNone/>
            </a:pPr>
            <a:r>
              <a:rPr b="1" i="0" lang="en-US" sz="2400" u="none" cap="none" strike="noStrike">
                <a:solidFill>
                  <a:srgbClr val="000000"/>
                </a:solidFill>
                <a:latin typeface="Arial"/>
                <a:ea typeface="Arial"/>
                <a:cs typeface="Arial"/>
                <a:sym typeface="Arial"/>
              </a:rPr>
              <a:t>Efisiensi Adaptasi Model</a:t>
            </a:r>
            <a:endParaRPr/>
          </a:p>
          <a:p>
            <a:pPr indent="0" lvl="0" marL="0" marR="0" rtl="0" algn="just">
              <a:lnSpc>
                <a:spcPct val="139958"/>
              </a:lnSpc>
              <a:spcBef>
                <a:spcPts val="0"/>
              </a:spcBef>
              <a:spcAft>
                <a:spcPts val="0"/>
              </a:spcAft>
              <a:buNone/>
            </a:pPr>
            <a:r>
              <a:rPr b="0" i="0" lang="en-US" sz="2400" u="none" cap="none" strike="noStrike">
                <a:solidFill>
                  <a:srgbClr val="000000"/>
                </a:solidFill>
                <a:latin typeface="Arial"/>
                <a:ea typeface="Arial"/>
                <a:cs typeface="Arial"/>
                <a:sym typeface="Arial"/>
              </a:rPr>
              <a:t>Memanfaatkan model pretrained ImageNet dengan fine-tuning terbatas sehingga tidak memerlukan pretraining skala besar dari nol.</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F1EB"/>
        </a:solidFill>
      </p:bgPr>
    </p:bg>
    <p:spTree>
      <p:nvGrpSpPr>
        <p:cNvPr id="230" name="Shape 230"/>
        <p:cNvGrpSpPr/>
        <p:nvPr/>
      </p:nvGrpSpPr>
      <p:grpSpPr>
        <a:xfrm>
          <a:off x="0" y="0"/>
          <a:ext cx="0" cy="0"/>
          <a:chOff x="0" y="0"/>
          <a:chExt cx="0" cy="0"/>
        </a:xfrm>
      </p:grpSpPr>
      <p:grpSp>
        <p:nvGrpSpPr>
          <p:cNvPr id="231" name="Google Shape;231;p12"/>
          <p:cNvGrpSpPr/>
          <p:nvPr/>
        </p:nvGrpSpPr>
        <p:grpSpPr>
          <a:xfrm>
            <a:off x="0" y="1093355"/>
            <a:ext cx="400214" cy="3266926"/>
            <a:chOff x="0" y="-47625"/>
            <a:chExt cx="105406" cy="860425"/>
          </a:xfrm>
        </p:grpSpPr>
        <p:sp>
          <p:nvSpPr>
            <p:cNvPr id="232" name="Google Shape;232;p12"/>
            <p:cNvSpPr/>
            <p:nvPr/>
          </p:nvSpPr>
          <p:spPr>
            <a:xfrm>
              <a:off x="0" y="0"/>
              <a:ext cx="105406" cy="812800"/>
            </a:xfrm>
            <a:custGeom>
              <a:rect b="b" l="l" r="r" t="t"/>
              <a:pathLst>
                <a:path extrusionOk="0" h="812800" w="105406">
                  <a:moveTo>
                    <a:pt x="0" y="0"/>
                  </a:moveTo>
                  <a:lnTo>
                    <a:pt x="105406" y="0"/>
                  </a:lnTo>
                  <a:lnTo>
                    <a:pt x="105406" y="812800"/>
                  </a:lnTo>
                  <a:lnTo>
                    <a:pt x="0" y="812800"/>
                  </a:lnTo>
                  <a:close/>
                </a:path>
              </a:pathLst>
            </a:custGeom>
            <a:solidFill>
              <a:srgbClr val="3C6AA9"/>
            </a:solidFill>
            <a:ln>
              <a:noFill/>
            </a:ln>
          </p:spPr>
        </p:sp>
        <p:sp>
          <p:nvSpPr>
            <p:cNvPr id="233" name="Google Shape;233;p12"/>
            <p:cNvSpPr txBox="1"/>
            <p:nvPr/>
          </p:nvSpPr>
          <p:spPr>
            <a:xfrm>
              <a:off x="0" y="-47625"/>
              <a:ext cx="105406" cy="860425"/>
            </a:xfrm>
            <a:prstGeom prst="rect">
              <a:avLst/>
            </a:prstGeom>
            <a:noFill/>
            <a:ln>
              <a:noFill/>
            </a:ln>
          </p:spPr>
          <p:txBody>
            <a:bodyPr anchorCtr="0" anchor="ctr" bIns="50800" lIns="50800" spcFirstLastPara="1" rIns="50800" wrap="square" tIns="50800">
              <a:noAutofit/>
            </a:bodyPr>
            <a:lstStyle/>
            <a:p>
              <a:pPr indent="0" lvl="0" marL="0" marR="0" rtl="0" algn="ctr">
                <a:lnSpc>
                  <a:spcPct val="1943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34" name="Google Shape;234;p12"/>
          <p:cNvSpPr/>
          <p:nvPr/>
        </p:nvSpPr>
        <p:spPr>
          <a:xfrm>
            <a:off x="11592891" y="758572"/>
            <a:ext cx="4034418" cy="6991030"/>
          </a:xfrm>
          <a:custGeom>
            <a:rect b="b" l="l" r="r" t="t"/>
            <a:pathLst>
              <a:path extrusionOk="0" h="6991030" w="4034418">
                <a:moveTo>
                  <a:pt x="0" y="0"/>
                </a:moveTo>
                <a:lnTo>
                  <a:pt x="4034418" y="0"/>
                </a:lnTo>
                <a:lnTo>
                  <a:pt x="4034418" y="6991030"/>
                </a:lnTo>
                <a:lnTo>
                  <a:pt x="0" y="6991030"/>
                </a:lnTo>
                <a:lnTo>
                  <a:pt x="0" y="0"/>
                </a:lnTo>
                <a:close/>
              </a:path>
            </a:pathLst>
          </a:custGeom>
          <a:blipFill rotWithShape="1">
            <a:blip r:embed="rId3">
              <a:alphaModFix/>
            </a:blip>
            <a:stretch>
              <a:fillRect b="0" l="-154167" r="-5903" t="0"/>
            </a:stretch>
          </a:blipFill>
          <a:ln>
            <a:noFill/>
          </a:ln>
        </p:spPr>
      </p:sp>
      <p:sp>
        <p:nvSpPr>
          <p:cNvPr id="235" name="Google Shape;235;p12"/>
          <p:cNvSpPr txBox="1"/>
          <p:nvPr/>
        </p:nvSpPr>
        <p:spPr>
          <a:xfrm>
            <a:off x="783165" y="1257300"/>
            <a:ext cx="9753125" cy="5458461"/>
          </a:xfrm>
          <a:prstGeom prst="rect">
            <a:avLst/>
          </a:prstGeom>
          <a:noFill/>
          <a:ln>
            <a:noFill/>
          </a:ln>
        </p:spPr>
        <p:txBody>
          <a:bodyPr anchorCtr="0" anchor="t" bIns="0" lIns="0" spcFirstLastPara="1" rIns="0" wrap="square" tIns="0">
            <a:spAutoFit/>
          </a:bodyPr>
          <a:lstStyle/>
          <a:p>
            <a:pPr indent="0" lvl="0" marL="0" marR="0" rtl="0" algn="l">
              <a:lnSpc>
                <a:spcPct val="89000"/>
              </a:lnSpc>
              <a:spcBef>
                <a:spcPts val="0"/>
              </a:spcBef>
              <a:spcAft>
                <a:spcPts val="0"/>
              </a:spcAft>
              <a:buNone/>
            </a:pPr>
            <a:r>
              <a:rPr b="1" i="0" lang="en-US" sz="8000" u="none" cap="none" strike="noStrike">
                <a:solidFill>
                  <a:srgbClr val="3C6AA9"/>
                </a:solidFill>
                <a:latin typeface="Arial"/>
                <a:ea typeface="Arial"/>
                <a:cs typeface="Arial"/>
                <a:sym typeface="Arial"/>
              </a:rPr>
              <a:t>Arsitektur yang Diusulkan</a:t>
            </a:r>
            <a:endParaRPr/>
          </a:p>
          <a:p>
            <a:pPr indent="0" lvl="0" marL="0" marR="0" rtl="0" algn="l">
              <a:lnSpc>
                <a:spcPct val="89000"/>
              </a:lnSpc>
              <a:spcBef>
                <a:spcPts val="0"/>
              </a:spcBef>
              <a:spcAft>
                <a:spcPts val="0"/>
              </a:spcAft>
              <a:buNone/>
            </a:pPr>
            <a:r>
              <a:t/>
            </a:r>
            <a:endParaRPr b="1" i="0" sz="8000" u="none" cap="none" strike="noStrike">
              <a:solidFill>
                <a:srgbClr val="3C6AA9"/>
              </a:solidFill>
              <a:latin typeface="Arial"/>
              <a:ea typeface="Arial"/>
              <a:cs typeface="Arial"/>
              <a:sym typeface="Arial"/>
            </a:endParaRPr>
          </a:p>
          <a:p>
            <a:pPr indent="0" lvl="0" marL="0" marR="0" rtl="0" algn="l">
              <a:lnSpc>
                <a:spcPct val="89000"/>
              </a:lnSpc>
              <a:spcBef>
                <a:spcPts val="0"/>
              </a:spcBef>
              <a:spcAft>
                <a:spcPts val="0"/>
              </a:spcAft>
              <a:buNone/>
            </a:pPr>
            <a:r>
              <a:t/>
            </a:r>
            <a:endParaRPr b="1" i="0" sz="8000" u="none" cap="none" strike="noStrike">
              <a:solidFill>
                <a:srgbClr val="3C6AA9"/>
              </a:solidFill>
              <a:latin typeface="Arial"/>
              <a:ea typeface="Arial"/>
              <a:cs typeface="Arial"/>
              <a:sym typeface="Arial"/>
            </a:endParaRPr>
          </a:p>
          <a:p>
            <a:pPr indent="0" lvl="0" marL="0" marR="0" rtl="0" algn="l">
              <a:lnSpc>
                <a:spcPct val="89000"/>
              </a:lnSpc>
              <a:spcBef>
                <a:spcPts val="0"/>
              </a:spcBef>
              <a:spcAft>
                <a:spcPts val="0"/>
              </a:spcAft>
              <a:buNone/>
            </a:pPr>
            <a:r>
              <a:t/>
            </a:r>
            <a:endParaRPr b="1" i="0" sz="8000" u="none" cap="none" strike="noStrike">
              <a:solidFill>
                <a:srgbClr val="3C6AA9"/>
              </a:solidFill>
              <a:latin typeface="Arial"/>
              <a:ea typeface="Arial"/>
              <a:cs typeface="Arial"/>
              <a:sym typeface="Arial"/>
            </a:endParaRPr>
          </a:p>
          <a:p>
            <a:pPr indent="0" lvl="0" marL="0" marR="0" rtl="0" algn="l">
              <a:lnSpc>
                <a:spcPct val="89000"/>
              </a:lnSpc>
              <a:spcBef>
                <a:spcPts val="0"/>
              </a:spcBef>
              <a:spcAft>
                <a:spcPts val="0"/>
              </a:spcAft>
              <a:buNone/>
            </a:pPr>
            <a:r>
              <a:t/>
            </a:r>
            <a:endParaRPr b="1" i="0" sz="8000" u="none" cap="none" strike="noStrike">
              <a:solidFill>
                <a:srgbClr val="3C6AA9"/>
              </a:solidFill>
              <a:latin typeface="Arial"/>
              <a:ea typeface="Arial"/>
              <a:cs typeface="Arial"/>
              <a:sym typeface="Arial"/>
            </a:endParaRPr>
          </a:p>
        </p:txBody>
      </p:sp>
      <p:sp>
        <p:nvSpPr>
          <p:cNvPr id="236" name="Google Shape;236;p12"/>
          <p:cNvSpPr txBox="1"/>
          <p:nvPr/>
        </p:nvSpPr>
        <p:spPr>
          <a:xfrm>
            <a:off x="783165" y="3048000"/>
            <a:ext cx="8360835" cy="5105400"/>
          </a:xfrm>
          <a:prstGeom prst="rect">
            <a:avLst/>
          </a:prstGeom>
          <a:noFill/>
          <a:ln>
            <a:noFill/>
          </a:ln>
        </p:spPr>
        <p:txBody>
          <a:bodyPr anchorCtr="0" anchor="t" bIns="0" lIns="0" spcFirstLastPara="1" rIns="0" wrap="square" tIns="0">
            <a:spAutoFit/>
          </a:bodyPr>
          <a:lstStyle/>
          <a:p>
            <a:pPr indent="0" lvl="0" marL="0" marR="0" rtl="0" algn="just">
              <a:lnSpc>
                <a:spcPct val="169958"/>
              </a:lnSpc>
              <a:spcBef>
                <a:spcPts val="0"/>
              </a:spcBef>
              <a:spcAft>
                <a:spcPts val="0"/>
              </a:spcAft>
              <a:buNone/>
            </a:pPr>
            <a:r>
              <a:rPr b="0" i="0" lang="en-US" sz="2400" u="none" cap="none" strike="noStrike">
                <a:solidFill>
                  <a:srgbClr val="000000"/>
                </a:solidFill>
                <a:latin typeface="Arial"/>
                <a:ea typeface="Arial"/>
                <a:cs typeface="Arial"/>
                <a:sym typeface="Arial"/>
              </a:rPr>
              <a:t>Model yang diusulkan menggunakan ConvNeXt-Tiny pretrained ImageNet-1K sebagai backbone untuk mengekstraksi fitur visual tingkat tinggi. Feature map diambil dari tahap akhir ConvNeXt, kemudian diproses melalui pooling dan diubah menjadi spatial tokens. Pada tahap ini, modul self-attention ringan ditambahkan untuk memodelkan relasi global antar area gambar. Fitur hasil attention selanjutnya di-aggregate dan diteruskan ke classification head untuk menghasilkan prediksi kelas akhir.</a:t>
            </a:r>
            <a:endParaRPr/>
          </a:p>
          <a:p>
            <a:pPr indent="0" lvl="0" marL="0" marR="0" rtl="0" algn="just">
              <a:lnSpc>
                <a:spcPct val="169958"/>
              </a:lnSpc>
              <a:spcBef>
                <a:spcPts val="0"/>
              </a:spcBef>
              <a:spcAft>
                <a:spcPts val="0"/>
              </a:spcAft>
              <a:buNone/>
            </a:pPr>
            <a:r>
              <a:t/>
            </a:r>
            <a:endParaRPr b="0" i="0" sz="2400" u="none" cap="none" strike="noStrike">
              <a:solidFill>
                <a:srgbClr val="000000"/>
              </a:solidFill>
              <a:latin typeface="Arial"/>
              <a:ea typeface="Arial"/>
              <a:cs typeface="Arial"/>
              <a:sym typeface="Arial"/>
            </a:endParaRPr>
          </a:p>
        </p:txBody>
      </p:sp>
      <p:sp>
        <p:nvSpPr>
          <p:cNvPr id="237" name="Google Shape;237;p12"/>
          <p:cNvSpPr txBox="1"/>
          <p:nvPr/>
        </p:nvSpPr>
        <p:spPr>
          <a:xfrm>
            <a:off x="17259300" y="9210675"/>
            <a:ext cx="152400" cy="200025"/>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2000" u="none" cap="none" strike="noStrike">
                <a:solidFill>
                  <a:srgbClr val="000000"/>
                </a:solidFill>
                <a:latin typeface="Arial"/>
                <a:ea typeface="Arial"/>
                <a:cs typeface="Arial"/>
                <a:sym typeface="Arial"/>
              </a:rPr>
              <a:t>12</a:t>
            </a:r>
            <a:endParaRPr/>
          </a:p>
        </p:txBody>
      </p:sp>
      <p:sp>
        <p:nvSpPr>
          <p:cNvPr id="238" name="Google Shape;238;p12"/>
          <p:cNvSpPr txBox="1"/>
          <p:nvPr/>
        </p:nvSpPr>
        <p:spPr>
          <a:xfrm>
            <a:off x="10703899" y="8165147"/>
            <a:ext cx="6376669" cy="1243965"/>
          </a:xfrm>
          <a:prstGeom prst="rect">
            <a:avLst/>
          </a:prstGeom>
          <a:noFill/>
          <a:ln>
            <a:noFill/>
          </a:ln>
        </p:spPr>
        <p:txBody>
          <a:bodyPr anchorCtr="0" anchor="t" bIns="0" lIns="0" spcFirstLastPara="1" rIns="0" wrap="square" tIns="0">
            <a:spAutoFit/>
          </a:bodyPr>
          <a:lstStyle/>
          <a:p>
            <a:pPr indent="0" lvl="0" marL="0" marR="0" rtl="0" algn="ctr">
              <a:lnSpc>
                <a:spcPct val="139958"/>
              </a:lnSpc>
              <a:spcBef>
                <a:spcPts val="0"/>
              </a:spcBef>
              <a:spcAft>
                <a:spcPts val="0"/>
              </a:spcAft>
              <a:buNone/>
            </a:pPr>
            <a:r>
              <a:rPr b="0" i="0" lang="en-US" sz="2400" u="none" cap="none" strike="noStrike">
                <a:solidFill>
                  <a:srgbClr val="000000"/>
                </a:solidFill>
                <a:latin typeface="Arial"/>
                <a:ea typeface="Arial"/>
                <a:cs typeface="Arial"/>
                <a:sym typeface="Arial"/>
              </a:rPr>
              <a:t>Self-attention digunakan untuk memperkaya representasi global–lokal tanpa mengubah struktur utama ConvNeXt.</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F1EB"/>
        </a:solidFill>
      </p:bgPr>
    </p:bg>
    <p:spTree>
      <p:nvGrpSpPr>
        <p:cNvPr id="242" name="Shape 242"/>
        <p:cNvGrpSpPr/>
        <p:nvPr/>
      </p:nvGrpSpPr>
      <p:grpSpPr>
        <a:xfrm>
          <a:off x="0" y="0"/>
          <a:ext cx="0" cy="0"/>
          <a:chOff x="0" y="0"/>
          <a:chExt cx="0" cy="0"/>
        </a:xfrm>
      </p:grpSpPr>
      <p:grpSp>
        <p:nvGrpSpPr>
          <p:cNvPr id="243" name="Google Shape;243;p13"/>
          <p:cNvGrpSpPr/>
          <p:nvPr/>
        </p:nvGrpSpPr>
        <p:grpSpPr>
          <a:xfrm>
            <a:off x="0" y="1093355"/>
            <a:ext cx="400214" cy="3266926"/>
            <a:chOff x="0" y="-47625"/>
            <a:chExt cx="105406" cy="860425"/>
          </a:xfrm>
        </p:grpSpPr>
        <p:sp>
          <p:nvSpPr>
            <p:cNvPr id="244" name="Google Shape;244;p13"/>
            <p:cNvSpPr/>
            <p:nvPr/>
          </p:nvSpPr>
          <p:spPr>
            <a:xfrm>
              <a:off x="0" y="0"/>
              <a:ext cx="105406" cy="812800"/>
            </a:xfrm>
            <a:custGeom>
              <a:rect b="b" l="l" r="r" t="t"/>
              <a:pathLst>
                <a:path extrusionOk="0" h="812800" w="105406">
                  <a:moveTo>
                    <a:pt x="0" y="0"/>
                  </a:moveTo>
                  <a:lnTo>
                    <a:pt x="105406" y="0"/>
                  </a:lnTo>
                  <a:lnTo>
                    <a:pt x="105406" y="812800"/>
                  </a:lnTo>
                  <a:lnTo>
                    <a:pt x="0" y="812800"/>
                  </a:lnTo>
                  <a:close/>
                </a:path>
              </a:pathLst>
            </a:custGeom>
            <a:solidFill>
              <a:srgbClr val="3C6AA9"/>
            </a:solidFill>
            <a:ln>
              <a:noFill/>
            </a:ln>
          </p:spPr>
        </p:sp>
        <p:sp>
          <p:nvSpPr>
            <p:cNvPr id="245" name="Google Shape;245;p13"/>
            <p:cNvSpPr txBox="1"/>
            <p:nvPr/>
          </p:nvSpPr>
          <p:spPr>
            <a:xfrm>
              <a:off x="0" y="-47625"/>
              <a:ext cx="105406" cy="860425"/>
            </a:xfrm>
            <a:prstGeom prst="rect">
              <a:avLst/>
            </a:prstGeom>
            <a:noFill/>
            <a:ln>
              <a:noFill/>
            </a:ln>
          </p:spPr>
          <p:txBody>
            <a:bodyPr anchorCtr="0" anchor="ctr" bIns="50800" lIns="50800" spcFirstLastPara="1" rIns="50800" wrap="square" tIns="50800">
              <a:noAutofit/>
            </a:bodyPr>
            <a:lstStyle/>
            <a:p>
              <a:pPr indent="0" lvl="0" marL="0" marR="0" rtl="0" algn="ctr">
                <a:lnSpc>
                  <a:spcPct val="1943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46" name="Google Shape;246;p13"/>
          <p:cNvSpPr txBox="1"/>
          <p:nvPr/>
        </p:nvSpPr>
        <p:spPr>
          <a:xfrm>
            <a:off x="783165" y="1257300"/>
            <a:ext cx="9753125" cy="3667761"/>
          </a:xfrm>
          <a:prstGeom prst="rect">
            <a:avLst/>
          </a:prstGeom>
          <a:noFill/>
          <a:ln>
            <a:noFill/>
          </a:ln>
        </p:spPr>
        <p:txBody>
          <a:bodyPr anchorCtr="0" anchor="t" bIns="0" lIns="0" spcFirstLastPara="1" rIns="0" wrap="square" tIns="0">
            <a:spAutoFit/>
          </a:bodyPr>
          <a:lstStyle/>
          <a:p>
            <a:pPr indent="0" lvl="0" marL="0" marR="0" rtl="0" algn="l">
              <a:lnSpc>
                <a:spcPct val="89000"/>
              </a:lnSpc>
              <a:spcBef>
                <a:spcPts val="0"/>
              </a:spcBef>
              <a:spcAft>
                <a:spcPts val="0"/>
              </a:spcAft>
              <a:buNone/>
            </a:pPr>
            <a:r>
              <a:rPr b="1" i="0" lang="en-US" sz="8000" u="none" cap="none" strike="noStrike">
                <a:solidFill>
                  <a:srgbClr val="3C6AA9"/>
                </a:solidFill>
                <a:latin typeface="Arial"/>
                <a:ea typeface="Arial"/>
                <a:cs typeface="Arial"/>
                <a:sym typeface="Arial"/>
              </a:rPr>
              <a:t>Strategi Training</a:t>
            </a:r>
            <a:endParaRPr/>
          </a:p>
          <a:p>
            <a:pPr indent="0" lvl="0" marL="0" marR="0" rtl="0" algn="l">
              <a:lnSpc>
                <a:spcPct val="89000"/>
              </a:lnSpc>
              <a:spcBef>
                <a:spcPts val="0"/>
              </a:spcBef>
              <a:spcAft>
                <a:spcPts val="0"/>
              </a:spcAft>
              <a:buNone/>
            </a:pPr>
            <a:r>
              <a:t/>
            </a:r>
            <a:endParaRPr b="1" i="0" sz="8000" u="none" cap="none" strike="noStrike">
              <a:solidFill>
                <a:srgbClr val="3C6AA9"/>
              </a:solidFill>
              <a:latin typeface="Arial"/>
              <a:ea typeface="Arial"/>
              <a:cs typeface="Arial"/>
              <a:sym typeface="Arial"/>
            </a:endParaRPr>
          </a:p>
          <a:p>
            <a:pPr indent="0" lvl="0" marL="0" marR="0" rtl="0" algn="l">
              <a:lnSpc>
                <a:spcPct val="89000"/>
              </a:lnSpc>
              <a:spcBef>
                <a:spcPts val="0"/>
              </a:spcBef>
              <a:spcAft>
                <a:spcPts val="0"/>
              </a:spcAft>
              <a:buNone/>
            </a:pPr>
            <a:r>
              <a:t/>
            </a:r>
            <a:endParaRPr b="1" i="0" sz="8000" u="none" cap="none" strike="noStrike">
              <a:solidFill>
                <a:srgbClr val="3C6AA9"/>
              </a:solidFill>
              <a:latin typeface="Arial"/>
              <a:ea typeface="Arial"/>
              <a:cs typeface="Arial"/>
              <a:sym typeface="Arial"/>
            </a:endParaRPr>
          </a:p>
          <a:p>
            <a:pPr indent="0" lvl="0" marL="0" marR="0" rtl="0" algn="l">
              <a:lnSpc>
                <a:spcPct val="89000"/>
              </a:lnSpc>
              <a:spcBef>
                <a:spcPts val="0"/>
              </a:spcBef>
              <a:spcAft>
                <a:spcPts val="0"/>
              </a:spcAft>
              <a:buNone/>
            </a:pPr>
            <a:r>
              <a:t/>
            </a:r>
            <a:endParaRPr b="1" i="0" sz="8000" u="none" cap="none" strike="noStrike">
              <a:solidFill>
                <a:srgbClr val="3C6AA9"/>
              </a:solidFill>
              <a:latin typeface="Arial"/>
              <a:ea typeface="Arial"/>
              <a:cs typeface="Arial"/>
              <a:sym typeface="Arial"/>
            </a:endParaRPr>
          </a:p>
        </p:txBody>
      </p:sp>
      <p:sp>
        <p:nvSpPr>
          <p:cNvPr id="247" name="Google Shape;247;p13"/>
          <p:cNvSpPr txBox="1"/>
          <p:nvPr/>
        </p:nvSpPr>
        <p:spPr>
          <a:xfrm>
            <a:off x="783165" y="3305175"/>
            <a:ext cx="8360835" cy="3562350"/>
          </a:xfrm>
          <a:prstGeom prst="rect">
            <a:avLst/>
          </a:prstGeom>
          <a:noFill/>
          <a:ln>
            <a:noFill/>
          </a:ln>
        </p:spPr>
        <p:txBody>
          <a:bodyPr anchorCtr="0" anchor="t" bIns="0" lIns="0" spcFirstLastPara="1" rIns="0" wrap="square" tIns="0">
            <a:spAutoFit/>
          </a:bodyPr>
          <a:lstStyle/>
          <a:p>
            <a:pPr indent="-259079" lvl="1" marL="518160" marR="0" rtl="0" algn="l">
              <a:lnSpc>
                <a:spcPct val="169958"/>
              </a:lnSpc>
              <a:spcBef>
                <a:spcPts val="0"/>
              </a:spcBef>
              <a:spcAft>
                <a:spcPts val="0"/>
              </a:spcAft>
              <a:buClr>
                <a:srgbClr val="000000"/>
              </a:buClr>
              <a:buSzPts val="2400"/>
              <a:buFont typeface="Arial"/>
              <a:buAutoNum type="arabicPeriod"/>
            </a:pPr>
            <a:r>
              <a:rPr b="0" i="0" lang="en-US" sz="2400" u="none" cap="none" strike="noStrike">
                <a:solidFill>
                  <a:srgbClr val="000000"/>
                </a:solidFill>
                <a:latin typeface="Arial"/>
                <a:ea typeface="Arial"/>
                <a:cs typeface="Arial"/>
                <a:sym typeface="Arial"/>
              </a:rPr>
              <a:t>Strategi baseline menggunakan backbone ConvNeXt-Tiny dengan </a:t>
            </a:r>
            <a:r>
              <a:rPr b="0" i="1" lang="en-US" sz="2400" u="none" cap="none" strike="noStrike">
                <a:solidFill>
                  <a:srgbClr val="000000"/>
                </a:solidFill>
                <a:latin typeface="Arial"/>
                <a:ea typeface="Arial"/>
                <a:cs typeface="Arial"/>
                <a:sym typeface="Arial"/>
              </a:rPr>
              <a:t>freezing backbone </a:t>
            </a:r>
            <a:r>
              <a:rPr b="0" i="0" lang="en-US" sz="2400" u="none" cap="none" strike="noStrike">
                <a:solidFill>
                  <a:srgbClr val="000000"/>
                </a:solidFill>
                <a:latin typeface="Arial"/>
                <a:ea typeface="Arial"/>
                <a:cs typeface="Arial"/>
                <a:sym typeface="Arial"/>
              </a:rPr>
              <a:t>dan hanya melatih classifier.</a:t>
            </a:r>
            <a:endParaRPr/>
          </a:p>
          <a:p>
            <a:pPr indent="-259079" lvl="1" marL="518160" marR="0" rtl="0" algn="l">
              <a:lnSpc>
                <a:spcPct val="169958"/>
              </a:lnSpc>
              <a:spcBef>
                <a:spcPts val="0"/>
              </a:spcBef>
              <a:spcAft>
                <a:spcPts val="0"/>
              </a:spcAft>
              <a:buClr>
                <a:srgbClr val="000000"/>
              </a:buClr>
              <a:buSzPts val="2400"/>
              <a:buFont typeface="Arial"/>
              <a:buAutoNum type="arabicPeriod"/>
            </a:pPr>
            <a:r>
              <a:rPr b="0" i="0" lang="en-US" sz="2400" u="none" cap="none" strike="noStrike">
                <a:solidFill>
                  <a:srgbClr val="000000"/>
                </a:solidFill>
                <a:latin typeface="Arial"/>
                <a:ea typeface="Arial"/>
                <a:cs typeface="Arial"/>
                <a:sym typeface="Arial"/>
              </a:rPr>
              <a:t>Strategi improved menggunakan fine-tuning penuh dengan Automatic Mixed Precision, RandAugment, dropout, weight decay tinggi, dan early stopping untuk mengontrol overfitting.</a:t>
            </a:r>
            <a:endParaRPr/>
          </a:p>
        </p:txBody>
      </p:sp>
      <p:sp>
        <p:nvSpPr>
          <p:cNvPr id="248" name="Google Shape;248;p13"/>
          <p:cNvSpPr txBox="1"/>
          <p:nvPr/>
        </p:nvSpPr>
        <p:spPr>
          <a:xfrm>
            <a:off x="17259300" y="9210675"/>
            <a:ext cx="152400" cy="200025"/>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2000" u="none" cap="none" strike="noStrike">
                <a:solidFill>
                  <a:srgbClr val="000000"/>
                </a:solidFill>
                <a:latin typeface="Arial"/>
                <a:ea typeface="Arial"/>
                <a:cs typeface="Arial"/>
                <a:sym typeface="Arial"/>
              </a:rPr>
              <a:t>13</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F1EB"/>
        </a:solidFill>
      </p:bgPr>
    </p:bg>
    <p:spTree>
      <p:nvGrpSpPr>
        <p:cNvPr id="252" name="Shape 252"/>
        <p:cNvGrpSpPr/>
        <p:nvPr/>
      </p:nvGrpSpPr>
      <p:grpSpPr>
        <a:xfrm>
          <a:off x="0" y="0"/>
          <a:ext cx="0" cy="0"/>
          <a:chOff x="0" y="0"/>
          <a:chExt cx="0" cy="0"/>
        </a:xfrm>
      </p:grpSpPr>
      <p:sp>
        <p:nvSpPr>
          <p:cNvPr id="253" name="Google Shape;253;p14"/>
          <p:cNvSpPr txBox="1"/>
          <p:nvPr/>
        </p:nvSpPr>
        <p:spPr>
          <a:xfrm>
            <a:off x="573147" y="968723"/>
            <a:ext cx="7621336" cy="1636675"/>
          </a:xfrm>
          <a:prstGeom prst="rect">
            <a:avLst/>
          </a:prstGeom>
          <a:noFill/>
          <a:ln>
            <a:noFill/>
          </a:ln>
        </p:spPr>
        <p:txBody>
          <a:bodyPr anchorCtr="0" anchor="t" bIns="0" lIns="0" spcFirstLastPara="1" rIns="0" wrap="square" tIns="0">
            <a:spAutoFit/>
          </a:bodyPr>
          <a:lstStyle/>
          <a:p>
            <a:pPr indent="0" lvl="0" marL="0" marR="0" rtl="0" algn="l">
              <a:lnSpc>
                <a:spcPct val="89000"/>
              </a:lnSpc>
              <a:spcBef>
                <a:spcPts val="0"/>
              </a:spcBef>
              <a:spcAft>
                <a:spcPts val="0"/>
              </a:spcAft>
              <a:buNone/>
            </a:pPr>
            <a:r>
              <a:rPr b="1" i="0" lang="en-US" sz="13264" u="none" cap="none" strike="noStrike">
                <a:solidFill>
                  <a:srgbClr val="3C6AA9"/>
                </a:solidFill>
                <a:latin typeface="Arial"/>
                <a:ea typeface="Arial"/>
                <a:cs typeface="Arial"/>
                <a:sym typeface="Arial"/>
              </a:rPr>
              <a:t>Rencana</a:t>
            </a:r>
            <a:endParaRPr/>
          </a:p>
        </p:txBody>
      </p:sp>
      <p:sp>
        <p:nvSpPr>
          <p:cNvPr id="254" name="Google Shape;254;p14"/>
          <p:cNvSpPr txBox="1"/>
          <p:nvPr/>
        </p:nvSpPr>
        <p:spPr>
          <a:xfrm>
            <a:off x="847271" y="3045884"/>
            <a:ext cx="7491708" cy="1256030"/>
          </a:xfrm>
          <a:prstGeom prst="rect">
            <a:avLst/>
          </a:prstGeom>
          <a:noFill/>
          <a:ln>
            <a:noFill/>
          </a:ln>
        </p:spPr>
        <p:txBody>
          <a:bodyPr anchorCtr="0" anchor="t" bIns="0" lIns="0" spcFirstLastPara="1" rIns="0" wrap="square" tIns="0">
            <a:spAutoFit/>
          </a:bodyPr>
          <a:lstStyle/>
          <a:p>
            <a:pPr indent="0" lvl="0" marL="0" marR="0" rtl="0" algn="l">
              <a:lnSpc>
                <a:spcPct val="124006"/>
              </a:lnSpc>
              <a:spcBef>
                <a:spcPts val="0"/>
              </a:spcBef>
              <a:spcAft>
                <a:spcPts val="0"/>
              </a:spcAft>
              <a:buNone/>
            </a:pPr>
            <a:r>
              <a:rPr b="1" i="0" lang="en-US" sz="3999" u="none" cap="none" strike="noStrike">
                <a:solidFill>
                  <a:srgbClr val="000000"/>
                </a:solidFill>
                <a:latin typeface="Arial"/>
                <a:ea typeface="Arial"/>
                <a:cs typeface="Arial"/>
                <a:sym typeface="Arial"/>
              </a:rPr>
              <a:t>Dataset yang digunakan:</a:t>
            </a:r>
            <a:endParaRPr/>
          </a:p>
          <a:p>
            <a:pPr indent="0" lvl="0" marL="0" marR="0" rtl="0" algn="l">
              <a:lnSpc>
                <a:spcPct val="124006"/>
              </a:lnSpc>
              <a:spcBef>
                <a:spcPts val="0"/>
              </a:spcBef>
              <a:spcAft>
                <a:spcPts val="0"/>
              </a:spcAft>
              <a:buNone/>
            </a:pPr>
            <a:r>
              <a:t/>
            </a:r>
            <a:endParaRPr b="1" i="0" sz="3999" u="none" cap="none" strike="noStrike">
              <a:solidFill>
                <a:srgbClr val="000000"/>
              </a:solidFill>
              <a:latin typeface="Arial"/>
              <a:ea typeface="Arial"/>
              <a:cs typeface="Arial"/>
              <a:sym typeface="Arial"/>
            </a:endParaRPr>
          </a:p>
        </p:txBody>
      </p:sp>
      <p:sp>
        <p:nvSpPr>
          <p:cNvPr id="255" name="Google Shape;255;p14"/>
          <p:cNvSpPr txBox="1"/>
          <p:nvPr/>
        </p:nvSpPr>
        <p:spPr>
          <a:xfrm>
            <a:off x="847271" y="3866534"/>
            <a:ext cx="5495988" cy="368808"/>
          </a:xfrm>
          <a:prstGeom prst="rect">
            <a:avLst/>
          </a:prstGeom>
          <a:noFill/>
          <a:ln>
            <a:noFill/>
          </a:ln>
        </p:spPr>
        <p:txBody>
          <a:bodyPr anchorCtr="0" anchor="t" bIns="0" lIns="0" spcFirstLastPara="1" rIns="0" wrap="square" tIns="0">
            <a:spAutoFit/>
          </a:bodyPr>
          <a:lstStyle/>
          <a:p>
            <a:pPr indent="0" lvl="0" marL="0" marR="0" rtl="0" algn="l">
              <a:lnSpc>
                <a:spcPct val="124000"/>
              </a:lnSpc>
              <a:spcBef>
                <a:spcPts val="0"/>
              </a:spcBef>
              <a:spcAft>
                <a:spcPts val="0"/>
              </a:spcAft>
              <a:buNone/>
            </a:pPr>
            <a:r>
              <a:rPr b="0" i="0" lang="en-US" sz="2400" u="none" cap="none" strike="noStrike">
                <a:solidFill>
                  <a:srgbClr val="000000"/>
                </a:solidFill>
                <a:latin typeface="Arial"/>
                <a:ea typeface="Arial"/>
                <a:cs typeface="Arial"/>
                <a:sym typeface="Arial"/>
              </a:rPr>
              <a:t>Tiny-ImageNet</a:t>
            </a:r>
            <a:endParaRPr/>
          </a:p>
        </p:txBody>
      </p:sp>
      <p:grpSp>
        <p:nvGrpSpPr>
          <p:cNvPr id="256" name="Google Shape;256;p14"/>
          <p:cNvGrpSpPr/>
          <p:nvPr/>
        </p:nvGrpSpPr>
        <p:grpSpPr>
          <a:xfrm>
            <a:off x="0" y="-339934"/>
            <a:ext cx="400214" cy="3266926"/>
            <a:chOff x="0" y="-47625"/>
            <a:chExt cx="105406" cy="860425"/>
          </a:xfrm>
        </p:grpSpPr>
        <p:sp>
          <p:nvSpPr>
            <p:cNvPr id="257" name="Google Shape;257;p14"/>
            <p:cNvSpPr/>
            <p:nvPr/>
          </p:nvSpPr>
          <p:spPr>
            <a:xfrm>
              <a:off x="0" y="0"/>
              <a:ext cx="105406" cy="812800"/>
            </a:xfrm>
            <a:custGeom>
              <a:rect b="b" l="l" r="r" t="t"/>
              <a:pathLst>
                <a:path extrusionOk="0" h="812800" w="105406">
                  <a:moveTo>
                    <a:pt x="0" y="0"/>
                  </a:moveTo>
                  <a:lnTo>
                    <a:pt x="105406" y="0"/>
                  </a:lnTo>
                  <a:lnTo>
                    <a:pt x="105406" y="812800"/>
                  </a:lnTo>
                  <a:lnTo>
                    <a:pt x="0" y="812800"/>
                  </a:lnTo>
                  <a:close/>
                </a:path>
              </a:pathLst>
            </a:custGeom>
            <a:solidFill>
              <a:srgbClr val="3C6AA9"/>
            </a:solidFill>
            <a:ln>
              <a:noFill/>
            </a:ln>
          </p:spPr>
        </p:sp>
        <p:sp>
          <p:nvSpPr>
            <p:cNvPr id="258" name="Google Shape;258;p14"/>
            <p:cNvSpPr txBox="1"/>
            <p:nvPr/>
          </p:nvSpPr>
          <p:spPr>
            <a:xfrm>
              <a:off x="0" y="-47625"/>
              <a:ext cx="105406" cy="860425"/>
            </a:xfrm>
            <a:prstGeom prst="rect">
              <a:avLst/>
            </a:prstGeom>
            <a:noFill/>
            <a:ln>
              <a:noFill/>
            </a:ln>
          </p:spPr>
          <p:txBody>
            <a:bodyPr anchorCtr="0" anchor="ctr" bIns="50800" lIns="50800" spcFirstLastPara="1" rIns="50800" wrap="square" tIns="50800">
              <a:noAutofit/>
            </a:bodyPr>
            <a:lstStyle/>
            <a:p>
              <a:pPr indent="0" lvl="0" marL="0" marR="0" rtl="0" algn="ctr">
                <a:lnSpc>
                  <a:spcPct val="1943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pic>
        <p:nvPicPr>
          <p:cNvPr id="259" name="Google Shape;259;p14"/>
          <p:cNvPicPr preferRelativeResize="0"/>
          <p:nvPr/>
        </p:nvPicPr>
        <p:blipFill rotWithShape="1">
          <a:blip r:embed="rId3">
            <a:alphaModFix/>
          </a:blip>
          <a:srcRect b="0" l="30196" r="30196" t="0"/>
          <a:stretch/>
        </p:blipFill>
        <p:spPr>
          <a:xfrm>
            <a:off x="12176364" y="0"/>
            <a:ext cx="6111636" cy="10287000"/>
          </a:xfrm>
          <a:prstGeom prst="rect">
            <a:avLst/>
          </a:prstGeom>
          <a:noFill/>
          <a:ln>
            <a:noFill/>
          </a:ln>
        </p:spPr>
      </p:pic>
      <p:sp>
        <p:nvSpPr>
          <p:cNvPr id="260" name="Google Shape;260;p14"/>
          <p:cNvSpPr txBox="1"/>
          <p:nvPr/>
        </p:nvSpPr>
        <p:spPr>
          <a:xfrm>
            <a:off x="847271" y="4742292"/>
            <a:ext cx="7491708" cy="627380"/>
          </a:xfrm>
          <a:prstGeom prst="rect">
            <a:avLst/>
          </a:prstGeom>
          <a:noFill/>
          <a:ln>
            <a:noFill/>
          </a:ln>
        </p:spPr>
        <p:txBody>
          <a:bodyPr anchorCtr="0" anchor="t" bIns="0" lIns="0" spcFirstLastPara="1" rIns="0" wrap="square" tIns="0">
            <a:spAutoFit/>
          </a:bodyPr>
          <a:lstStyle/>
          <a:p>
            <a:pPr indent="0" lvl="0" marL="0" marR="0" rtl="0" algn="l">
              <a:lnSpc>
                <a:spcPct val="124006"/>
              </a:lnSpc>
              <a:spcBef>
                <a:spcPts val="0"/>
              </a:spcBef>
              <a:spcAft>
                <a:spcPts val="0"/>
              </a:spcAft>
              <a:buNone/>
            </a:pPr>
            <a:r>
              <a:rPr b="1" i="0" lang="en-US" sz="3999" u="none" cap="none" strike="noStrike">
                <a:solidFill>
                  <a:srgbClr val="000000"/>
                </a:solidFill>
                <a:latin typeface="Arial"/>
                <a:ea typeface="Arial"/>
                <a:cs typeface="Arial"/>
                <a:sym typeface="Arial"/>
              </a:rPr>
              <a:t>Alasan pemilihan dataset:</a:t>
            </a:r>
            <a:endParaRPr/>
          </a:p>
        </p:txBody>
      </p:sp>
      <p:sp>
        <p:nvSpPr>
          <p:cNvPr id="261" name="Google Shape;261;p14"/>
          <p:cNvSpPr txBox="1"/>
          <p:nvPr/>
        </p:nvSpPr>
        <p:spPr>
          <a:xfrm>
            <a:off x="720271" y="5523379"/>
            <a:ext cx="11047718" cy="2226183"/>
          </a:xfrm>
          <a:prstGeom prst="rect">
            <a:avLst/>
          </a:prstGeom>
          <a:noFill/>
          <a:ln>
            <a:noFill/>
          </a:ln>
        </p:spPr>
        <p:txBody>
          <a:bodyPr anchorCtr="0" anchor="t" bIns="0" lIns="0" spcFirstLastPara="1" rIns="0" wrap="square" tIns="0">
            <a:spAutoFit/>
          </a:bodyPr>
          <a:lstStyle/>
          <a:p>
            <a:pPr indent="-259079" lvl="1" marL="518160" marR="0" rtl="0" algn="l">
              <a:lnSpc>
                <a:spcPct val="124000"/>
              </a:lnSpc>
              <a:spcBef>
                <a:spcPts val="0"/>
              </a:spcBef>
              <a:spcAft>
                <a:spcPts val="0"/>
              </a:spcAft>
              <a:buClr>
                <a:srgbClr val="000000"/>
              </a:buClr>
              <a:buSzPts val="2400"/>
              <a:buFont typeface="Arial"/>
              <a:buChar char="•"/>
            </a:pPr>
            <a:r>
              <a:rPr b="0" i="0" lang="en-US" sz="2400" u="none" cap="none" strike="noStrike">
                <a:solidFill>
                  <a:srgbClr val="000000"/>
                </a:solidFill>
                <a:latin typeface="Arial"/>
                <a:ea typeface="Arial"/>
                <a:cs typeface="Arial"/>
                <a:sym typeface="Arial"/>
              </a:rPr>
              <a:t>Ukuran data lebih realistis untuk dikerjakan dibandingkan menggunakan ImageNet-1K.</a:t>
            </a:r>
            <a:endParaRPr/>
          </a:p>
          <a:p>
            <a:pPr indent="-259079" lvl="1" marL="518160" marR="0" rtl="0" algn="l">
              <a:lnSpc>
                <a:spcPct val="124000"/>
              </a:lnSpc>
              <a:spcBef>
                <a:spcPts val="0"/>
              </a:spcBef>
              <a:spcAft>
                <a:spcPts val="0"/>
              </a:spcAft>
              <a:buClr>
                <a:srgbClr val="000000"/>
              </a:buClr>
              <a:buSzPts val="2400"/>
              <a:buFont typeface="Arial"/>
              <a:buChar char="•"/>
            </a:pPr>
            <a:r>
              <a:rPr b="0" i="0" lang="en-US" sz="2400" u="none" cap="none" strike="noStrike">
                <a:solidFill>
                  <a:srgbClr val="000000"/>
                </a:solidFill>
                <a:latin typeface="Arial"/>
                <a:ea typeface="Arial"/>
                <a:cs typeface="Arial"/>
                <a:sym typeface="Arial"/>
              </a:rPr>
              <a:t>Turunan resmi dari ImageNet sehingga relevan dengan model pretrained.</a:t>
            </a:r>
            <a:endParaRPr/>
          </a:p>
          <a:p>
            <a:pPr indent="-259079" lvl="1" marL="518160" marR="0" rtl="0" algn="l">
              <a:lnSpc>
                <a:spcPct val="124000"/>
              </a:lnSpc>
              <a:spcBef>
                <a:spcPts val="0"/>
              </a:spcBef>
              <a:spcAft>
                <a:spcPts val="0"/>
              </a:spcAft>
              <a:buClr>
                <a:srgbClr val="000000"/>
              </a:buClr>
              <a:buSzPts val="2400"/>
              <a:buFont typeface="Arial"/>
              <a:buChar char="•"/>
            </a:pPr>
            <a:r>
              <a:rPr b="0" i="0" lang="en-US" sz="2400" u="none" cap="none" strike="noStrike">
                <a:solidFill>
                  <a:srgbClr val="000000"/>
                </a:solidFill>
                <a:latin typeface="Arial"/>
                <a:ea typeface="Arial"/>
                <a:cs typeface="Arial"/>
                <a:sym typeface="Arial"/>
              </a:rPr>
              <a:t>Bisa di-resize ke 224×224 agar sesuai pipeline ConvNeXt.</a:t>
            </a:r>
            <a:endParaRPr/>
          </a:p>
          <a:p>
            <a:pPr indent="-259079" lvl="1" marL="518160" marR="0" rtl="0" algn="l">
              <a:lnSpc>
                <a:spcPct val="124000"/>
              </a:lnSpc>
              <a:spcBef>
                <a:spcPts val="0"/>
              </a:spcBef>
              <a:spcAft>
                <a:spcPts val="0"/>
              </a:spcAft>
              <a:buClr>
                <a:srgbClr val="000000"/>
              </a:buClr>
              <a:buSzPts val="2400"/>
              <a:buFont typeface="Arial"/>
              <a:buChar char="•"/>
            </a:pPr>
            <a:r>
              <a:rPr b="0" i="0" lang="en-US" sz="2400" u="none" cap="none" strike="noStrike">
                <a:solidFill>
                  <a:srgbClr val="000000"/>
                </a:solidFill>
                <a:latin typeface="Arial"/>
                <a:ea typeface="Arial"/>
                <a:cs typeface="Arial"/>
                <a:sym typeface="Arial"/>
              </a:rPr>
              <a:t>Cocok untuk tugas klasifikasi multi-kelas (200 kelas).</a:t>
            </a:r>
            <a:endParaRPr/>
          </a:p>
          <a:p>
            <a:pPr indent="-259079" lvl="1" marL="518160" marR="0" rtl="0" algn="l">
              <a:lnSpc>
                <a:spcPct val="124000"/>
              </a:lnSpc>
              <a:spcBef>
                <a:spcPts val="0"/>
              </a:spcBef>
              <a:spcAft>
                <a:spcPts val="0"/>
              </a:spcAft>
              <a:buClr>
                <a:srgbClr val="000000"/>
              </a:buClr>
              <a:buSzPts val="2400"/>
              <a:buFont typeface="Arial"/>
              <a:buChar char="•"/>
            </a:pPr>
            <a:r>
              <a:rPr b="0" i="0" lang="en-US" sz="2400" u="none" cap="none" strike="noStrike">
                <a:solidFill>
                  <a:srgbClr val="000000"/>
                </a:solidFill>
                <a:latin typeface="Arial"/>
                <a:ea typeface="Arial"/>
                <a:cs typeface="Arial"/>
                <a:sym typeface="Arial"/>
              </a:rPr>
              <a:t>Banyak digunakan sebagai small-scale benchmark pengganti ImageNet.</a:t>
            </a:r>
            <a:endParaRPr/>
          </a:p>
        </p:txBody>
      </p:sp>
      <p:sp>
        <p:nvSpPr>
          <p:cNvPr id="262" name="Google Shape;262;p14"/>
          <p:cNvSpPr txBox="1"/>
          <p:nvPr/>
        </p:nvSpPr>
        <p:spPr>
          <a:xfrm>
            <a:off x="9139238" y="4945049"/>
            <a:ext cx="9525" cy="349277"/>
          </a:xfrm>
          <a:prstGeom prst="rect">
            <a:avLst/>
          </a:prstGeom>
          <a:noFill/>
          <a:ln>
            <a:noFill/>
          </a:ln>
        </p:spPr>
        <p:txBody>
          <a:bodyPr anchorCtr="0" anchor="t" bIns="0" lIns="0" spcFirstLastPara="1" rIns="0" wrap="square" tIns="0">
            <a:spAutoFit/>
          </a:bodyPr>
          <a:lstStyle/>
          <a:p>
            <a:pPr indent="0" lvl="0" marL="0" marR="0" rtl="0" algn="ctr">
              <a:lnSpc>
                <a:spcPct val="155555"/>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263" name="Google Shape;263;p14"/>
          <p:cNvSpPr txBox="1"/>
          <p:nvPr/>
        </p:nvSpPr>
        <p:spPr>
          <a:xfrm>
            <a:off x="7212998" y="1252037"/>
            <a:ext cx="4771943" cy="1231872"/>
          </a:xfrm>
          <a:prstGeom prst="rect">
            <a:avLst/>
          </a:prstGeom>
          <a:noFill/>
          <a:ln>
            <a:noFill/>
          </a:ln>
        </p:spPr>
        <p:txBody>
          <a:bodyPr anchorCtr="0" anchor="t" bIns="0" lIns="0" spcFirstLastPara="1" rIns="0" wrap="square" tIns="0">
            <a:spAutoFit/>
          </a:bodyPr>
          <a:lstStyle/>
          <a:p>
            <a:pPr indent="0" lvl="0" marL="0" marR="0" rtl="0" algn="l">
              <a:lnSpc>
                <a:spcPct val="88998"/>
              </a:lnSpc>
              <a:spcBef>
                <a:spcPts val="0"/>
              </a:spcBef>
              <a:spcAft>
                <a:spcPts val="0"/>
              </a:spcAft>
              <a:buNone/>
            </a:pPr>
            <a:r>
              <a:rPr b="1" i="0" lang="en-US" sz="9999" u="none" cap="none" strike="noStrike">
                <a:solidFill>
                  <a:srgbClr val="3C6AA9"/>
                </a:solidFill>
                <a:latin typeface="Arial"/>
                <a:ea typeface="Arial"/>
                <a:cs typeface="Arial"/>
                <a:sym typeface="Arial"/>
              </a:rPr>
              <a:t>#1</a:t>
            </a:r>
            <a:endParaRPr/>
          </a:p>
        </p:txBody>
      </p:sp>
      <p:sp>
        <p:nvSpPr>
          <p:cNvPr id="264" name="Google Shape;264;p14"/>
          <p:cNvSpPr txBox="1"/>
          <p:nvPr/>
        </p:nvSpPr>
        <p:spPr>
          <a:xfrm>
            <a:off x="17259300" y="9210675"/>
            <a:ext cx="152400" cy="200025"/>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2000" u="none" cap="none" strike="noStrike">
                <a:solidFill>
                  <a:srgbClr val="000000"/>
                </a:solidFill>
                <a:latin typeface="Arial"/>
                <a:ea typeface="Arial"/>
                <a:cs typeface="Arial"/>
                <a:sym typeface="Arial"/>
              </a:rPr>
              <a:t>14</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F1EB"/>
        </a:solidFill>
      </p:bgPr>
    </p:bg>
    <p:spTree>
      <p:nvGrpSpPr>
        <p:cNvPr id="268" name="Shape 268"/>
        <p:cNvGrpSpPr/>
        <p:nvPr/>
      </p:nvGrpSpPr>
      <p:grpSpPr>
        <a:xfrm>
          <a:off x="0" y="0"/>
          <a:ext cx="0" cy="0"/>
          <a:chOff x="0" y="0"/>
          <a:chExt cx="0" cy="0"/>
        </a:xfrm>
      </p:grpSpPr>
      <p:sp>
        <p:nvSpPr>
          <p:cNvPr id="269" name="Google Shape;269;p15"/>
          <p:cNvSpPr txBox="1"/>
          <p:nvPr/>
        </p:nvSpPr>
        <p:spPr>
          <a:xfrm>
            <a:off x="573147" y="968723"/>
            <a:ext cx="7621336" cy="1636675"/>
          </a:xfrm>
          <a:prstGeom prst="rect">
            <a:avLst/>
          </a:prstGeom>
          <a:noFill/>
          <a:ln>
            <a:noFill/>
          </a:ln>
        </p:spPr>
        <p:txBody>
          <a:bodyPr anchorCtr="0" anchor="t" bIns="0" lIns="0" spcFirstLastPara="1" rIns="0" wrap="square" tIns="0">
            <a:spAutoFit/>
          </a:bodyPr>
          <a:lstStyle/>
          <a:p>
            <a:pPr indent="0" lvl="0" marL="0" marR="0" rtl="0" algn="l">
              <a:lnSpc>
                <a:spcPct val="89000"/>
              </a:lnSpc>
              <a:spcBef>
                <a:spcPts val="0"/>
              </a:spcBef>
              <a:spcAft>
                <a:spcPts val="0"/>
              </a:spcAft>
              <a:buNone/>
            </a:pPr>
            <a:r>
              <a:rPr b="1" i="0" lang="en-US" sz="13264" u="none" cap="none" strike="noStrike">
                <a:solidFill>
                  <a:srgbClr val="3C6AA9"/>
                </a:solidFill>
                <a:latin typeface="Arial"/>
                <a:ea typeface="Arial"/>
                <a:cs typeface="Arial"/>
                <a:sym typeface="Arial"/>
              </a:rPr>
              <a:t>Rencana</a:t>
            </a:r>
            <a:endParaRPr/>
          </a:p>
        </p:txBody>
      </p:sp>
      <p:sp>
        <p:nvSpPr>
          <p:cNvPr id="270" name="Google Shape;270;p15"/>
          <p:cNvSpPr txBox="1"/>
          <p:nvPr/>
        </p:nvSpPr>
        <p:spPr>
          <a:xfrm>
            <a:off x="847271" y="3045884"/>
            <a:ext cx="10231287" cy="1002919"/>
          </a:xfrm>
          <a:prstGeom prst="rect">
            <a:avLst/>
          </a:prstGeom>
          <a:noFill/>
          <a:ln>
            <a:noFill/>
          </a:ln>
        </p:spPr>
        <p:txBody>
          <a:bodyPr anchorCtr="0" anchor="t" bIns="0" lIns="0" spcFirstLastPara="1" rIns="0" wrap="square" tIns="0">
            <a:spAutoFit/>
          </a:bodyPr>
          <a:lstStyle/>
          <a:p>
            <a:pPr indent="0" lvl="0" marL="0" marR="0" rtl="0" algn="l">
              <a:lnSpc>
                <a:spcPct val="124006"/>
              </a:lnSpc>
              <a:spcBef>
                <a:spcPts val="0"/>
              </a:spcBef>
              <a:spcAft>
                <a:spcPts val="0"/>
              </a:spcAft>
              <a:buNone/>
            </a:pPr>
            <a:r>
              <a:rPr b="1" i="0" lang="en-US" sz="3999" u="none" cap="none" strike="noStrike">
                <a:solidFill>
                  <a:srgbClr val="000000"/>
                </a:solidFill>
                <a:latin typeface="Arial"/>
                <a:ea typeface="Arial"/>
                <a:cs typeface="Arial"/>
                <a:sym typeface="Arial"/>
              </a:rPr>
              <a:t>Model baseline:</a:t>
            </a:r>
            <a:endParaRPr/>
          </a:p>
          <a:p>
            <a:pPr indent="0" lvl="0" marL="0" marR="0" rtl="0" algn="l">
              <a:lnSpc>
                <a:spcPct val="124000"/>
              </a:lnSpc>
              <a:spcBef>
                <a:spcPts val="0"/>
              </a:spcBef>
              <a:spcAft>
                <a:spcPts val="0"/>
              </a:spcAft>
              <a:buNone/>
            </a:pPr>
            <a:r>
              <a:rPr b="0" i="0" lang="en-US" sz="2400" u="none" cap="none" strike="noStrike">
                <a:solidFill>
                  <a:srgbClr val="000000"/>
                </a:solidFill>
                <a:latin typeface="Arial"/>
                <a:ea typeface="Arial"/>
                <a:cs typeface="Arial"/>
                <a:sym typeface="Arial"/>
              </a:rPr>
              <a:t>ConvNeXt (pretrained ImageNet-1K)</a:t>
            </a:r>
            <a:endParaRPr/>
          </a:p>
        </p:txBody>
      </p:sp>
      <p:grpSp>
        <p:nvGrpSpPr>
          <p:cNvPr id="271" name="Google Shape;271;p15"/>
          <p:cNvGrpSpPr/>
          <p:nvPr/>
        </p:nvGrpSpPr>
        <p:grpSpPr>
          <a:xfrm>
            <a:off x="0" y="-339934"/>
            <a:ext cx="400214" cy="3266926"/>
            <a:chOff x="0" y="-47625"/>
            <a:chExt cx="105406" cy="860425"/>
          </a:xfrm>
        </p:grpSpPr>
        <p:sp>
          <p:nvSpPr>
            <p:cNvPr id="272" name="Google Shape;272;p15"/>
            <p:cNvSpPr/>
            <p:nvPr/>
          </p:nvSpPr>
          <p:spPr>
            <a:xfrm>
              <a:off x="0" y="0"/>
              <a:ext cx="105406" cy="812800"/>
            </a:xfrm>
            <a:custGeom>
              <a:rect b="b" l="l" r="r" t="t"/>
              <a:pathLst>
                <a:path extrusionOk="0" h="812800" w="105406">
                  <a:moveTo>
                    <a:pt x="0" y="0"/>
                  </a:moveTo>
                  <a:lnTo>
                    <a:pt x="105406" y="0"/>
                  </a:lnTo>
                  <a:lnTo>
                    <a:pt x="105406" y="812800"/>
                  </a:lnTo>
                  <a:lnTo>
                    <a:pt x="0" y="812800"/>
                  </a:lnTo>
                  <a:close/>
                </a:path>
              </a:pathLst>
            </a:custGeom>
            <a:solidFill>
              <a:srgbClr val="3C6AA9"/>
            </a:solidFill>
            <a:ln>
              <a:noFill/>
            </a:ln>
          </p:spPr>
        </p:sp>
        <p:sp>
          <p:nvSpPr>
            <p:cNvPr id="273" name="Google Shape;273;p15"/>
            <p:cNvSpPr txBox="1"/>
            <p:nvPr/>
          </p:nvSpPr>
          <p:spPr>
            <a:xfrm>
              <a:off x="0" y="-47625"/>
              <a:ext cx="105406" cy="860425"/>
            </a:xfrm>
            <a:prstGeom prst="rect">
              <a:avLst/>
            </a:prstGeom>
            <a:noFill/>
            <a:ln>
              <a:noFill/>
            </a:ln>
          </p:spPr>
          <p:txBody>
            <a:bodyPr anchorCtr="0" anchor="ctr" bIns="50800" lIns="50800" spcFirstLastPara="1" rIns="50800" wrap="square" tIns="50800">
              <a:noAutofit/>
            </a:bodyPr>
            <a:lstStyle/>
            <a:p>
              <a:pPr indent="0" lvl="0" marL="0" marR="0" rtl="0" algn="ctr">
                <a:lnSpc>
                  <a:spcPct val="1943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74" name="Google Shape;274;p15"/>
          <p:cNvSpPr txBox="1"/>
          <p:nvPr/>
        </p:nvSpPr>
        <p:spPr>
          <a:xfrm>
            <a:off x="772719" y="4445321"/>
            <a:ext cx="10648574" cy="627380"/>
          </a:xfrm>
          <a:prstGeom prst="rect">
            <a:avLst/>
          </a:prstGeom>
          <a:noFill/>
          <a:ln>
            <a:noFill/>
          </a:ln>
        </p:spPr>
        <p:txBody>
          <a:bodyPr anchorCtr="0" anchor="t" bIns="0" lIns="0" spcFirstLastPara="1" rIns="0" wrap="square" tIns="0">
            <a:spAutoFit/>
          </a:bodyPr>
          <a:lstStyle/>
          <a:p>
            <a:pPr indent="0" lvl="0" marL="0" marR="0" rtl="0" algn="l">
              <a:lnSpc>
                <a:spcPct val="124006"/>
              </a:lnSpc>
              <a:spcBef>
                <a:spcPts val="0"/>
              </a:spcBef>
              <a:spcAft>
                <a:spcPts val="0"/>
              </a:spcAft>
              <a:buNone/>
            </a:pPr>
            <a:r>
              <a:rPr b="1" i="0" lang="en-US" sz="3999" u="none" cap="none" strike="noStrike">
                <a:solidFill>
                  <a:srgbClr val="000000"/>
                </a:solidFill>
                <a:latin typeface="Arial"/>
                <a:ea typeface="Arial"/>
                <a:cs typeface="Arial"/>
                <a:sym typeface="Arial"/>
              </a:rPr>
              <a:t>Rencana Modifikasi/Improvement:</a:t>
            </a:r>
            <a:endParaRPr/>
          </a:p>
        </p:txBody>
      </p:sp>
      <p:sp>
        <p:nvSpPr>
          <p:cNvPr id="275" name="Google Shape;275;p15"/>
          <p:cNvSpPr txBox="1"/>
          <p:nvPr/>
        </p:nvSpPr>
        <p:spPr>
          <a:xfrm>
            <a:off x="672933" y="5284801"/>
            <a:ext cx="10848146" cy="1483233"/>
          </a:xfrm>
          <a:prstGeom prst="rect">
            <a:avLst/>
          </a:prstGeom>
          <a:noFill/>
          <a:ln>
            <a:noFill/>
          </a:ln>
        </p:spPr>
        <p:txBody>
          <a:bodyPr anchorCtr="0" anchor="t" bIns="0" lIns="0" spcFirstLastPara="1" rIns="0" wrap="square" tIns="0">
            <a:spAutoFit/>
          </a:bodyPr>
          <a:lstStyle/>
          <a:p>
            <a:pPr indent="0" lvl="0" marL="0" marR="0" rtl="0" algn="l">
              <a:lnSpc>
                <a:spcPct val="124000"/>
              </a:lnSpc>
              <a:spcBef>
                <a:spcPts val="0"/>
              </a:spcBef>
              <a:spcAft>
                <a:spcPts val="0"/>
              </a:spcAft>
              <a:buNone/>
            </a:pPr>
            <a:r>
              <a:rPr b="0" i="0" lang="en-US" sz="2400" u="none" cap="none" strike="noStrike">
                <a:solidFill>
                  <a:srgbClr val="000000"/>
                </a:solidFill>
                <a:latin typeface="Arial"/>
                <a:ea typeface="Arial"/>
                <a:cs typeface="Arial"/>
                <a:sym typeface="Arial"/>
              </a:rPr>
              <a:t>Penambahan Modul Cross-Attention</a:t>
            </a:r>
            <a:endParaRPr/>
          </a:p>
          <a:p>
            <a:pPr indent="0" lvl="0" marL="0" marR="0" rtl="0" algn="l">
              <a:lnSpc>
                <a:spcPct val="124000"/>
              </a:lnSpc>
              <a:spcBef>
                <a:spcPts val="0"/>
              </a:spcBef>
              <a:spcAft>
                <a:spcPts val="0"/>
              </a:spcAft>
              <a:buNone/>
            </a:pPr>
            <a:r>
              <a:t/>
            </a:r>
            <a:endParaRPr b="0" i="0" sz="2400" u="none" cap="none" strike="noStrike">
              <a:solidFill>
                <a:srgbClr val="000000"/>
              </a:solidFill>
              <a:latin typeface="Arial"/>
              <a:ea typeface="Arial"/>
              <a:cs typeface="Arial"/>
              <a:sym typeface="Arial"/>
            </a:endParaRPr>
          </a:p>
          <a:p>
            <a:pPr indent="0" lvl="0" marL="0" marR="0" rtl="0" algn="l">
              <a:lnSpc>
                <a:spcPct val="124000"/>
              </a:lnSpc>
              <a:spcBef>
                <a:spcPts val="0"/>
              </a:spcBef>
              <a:spcAft>
                <a:spcPts val="0"/>
              </a:spcAft>
              <a:buNone/>
            </a:pPr>
            <a:r>
              <a:t/>
            </a:r>
            <a:endParaRPr b="0" i="0" sz="2400" u="none" cap="none" strike="noStrike">
              <a:solidFill>
                <a:srgbClr val="000000"/>
              </a:solidFill>
              <a:latin typeface="Arial"/>
              <a:ea typeface="Arial"/>
              <a:cs typeface="Arial"/>
              <a:sym typeface="Arial"/>
            </a:endParaRPr>
          </a:p>
          <a:p>
            <a:pPr indent="0" lvl="0" marL="0" marR="0" rtl="0" algn="l">
              <a:lnSpc>
                <a:spcPct val="124000"/>
              </a:lnSpc>
              <a:spcBef>
                <a:spcPts val="0"/>
              </a:spcBef>
              <a:spcAft>
                <a:spcPts val="0"/>
              </a:spcAft>
              <a:buNone/>
            </a:pPr>
            <a:r>
              <a:t/>
            </a:r>
            <a:endParaRPr b="0" i="0" sz="2400" u="none" cap="none" strike="noStrike">
              <a:solidFill>
                <a:srgbClr val="000000"/>
              </a:solidFill>
              <a:latin typeface="Arial"/>
              <a:ea typeface="Arial"/>
              <a:cs typeface="Arial"/>
              <a:sym typeface="Arial"/>
            </a:endParaRPr>
          </a:p>
        </p:txBody>
      </p:sp>
      <p:sp>
        <p:nvSpPr>
          <p:cNvPr id="276" name="Google Shape;276;p15"/>
          <p:cNvSpPr txBox="1"/>
          <p:nvPr/>
        </p:nvSpPr>
        <p:spPr>
          <a:xfrm>
            <a:off x="9139238" y="4945049"/>
            <a:ext cx="9525" cy="349277"/>
          </a:xfrm>
          <a:prstGeom prst="rect">
            <a:avLst/>
          </a:prstGeom>
          <a:noFill/>
          <a:ln>
            <a:noFill/>
          </a:ln>
        </p:spPr>
        <p:txBody>
          <a:bodyPr anchorCtr="0" anchor="t" bIns="0" lIns="0" spcFirstLastPara="1" rIns="0" wrap="square" tIns="0">
            <a:spAutoFit/>
          </a:bodyPr>
          <a:lstStyle/>
          <a:p>
            <a:pPr indent="0" lvl="0" marL="0" marR="0" rtl="0" algn="ctr">
              <a:lnSpc>
                <a:spcPct val="155555"/>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pic>
        <p:nvPicPr>
          <p:cNvPr id="277" name="Google Shape;277;p15"/>
          <p:cNvPicPr preferRelativeResize="0"/>
          <p:nvPr/>
        </p:nvPicPr>
        <p:blipFill rotWithShape="1">
          <a:blip r:embed="rId3">
            <a:alphaModFix/>
          </a:blip>
          <a:srcRect b="0" l="30196" r="30196" t="0"/>
          <a:stretch/>
        </p:blipFill>
        <p:spPr>
          <a:xfrm>
            <a:off x="12176364" y="0"/>
            <a:ext cx="6111636" cy="10287000"/>
          </a:xfrm>
          <a:prstGeom prst="rect">
            <a:avLst/>
          </a:prstGeom>
          <a:noFill/>
          <a:ln>
            <a:noFill/>
          </a:ln>
        </p:spPr>
      </p:pic>
      <p:sp>
        <p:nvSpPr>
          <p:cNvPr id="278" name="Google Shape;278;p15"/>
          <p:cNvSpPr txBox="1"/>
          <p:nvPr/>
        </p:nvSpPr>
        <p:spPr>
          <a:xfrm>
            <a:off x="17259300" y="9210675"/>
            <a:ext cx="152400" cy="200025"/>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2000" u="none" cap="none" strike="noStrike">
                <a:solidFill>
                  <a:srgbClr val="000000"/>
                </a:solidFill>
                <a:latin typeface="Arial"/>
                <a:ea typeface="Arial"/>
                <a:cs typeface="Arial"/>
                <a:sym typeface="Arial"/>
              </a:rPr>
              <a:t>15</a:t>
            </a:r>
            <a:endParaRPr/>
          </a:p>
        </p:txBody>
      </p:sp>
      <p:sp>
        <p:nvSpPr>
          <p:cNvPr id="279" name="Google Shape;279;p15"/>
          <p:cNvSpPr txBox="1"/>
          <p:nvPr/>
        </p:nvSpPr>
        <p:spPr>
          <a:xfrm>
            <a:off x="7212998" y="1252037"/>
            <a:ext cx="4771943" cy="1231872"/>
          </a:xfrm>
          <a:prstGeom prst="rect">
            <a:avLst/>
          </a:prstGeom>
          <a:noFill/>
          <a:ln>
            <a:noFill/>
          </a:ln>
        </p:spPr>
        <p:txBody>
          <a:bodyPr anchorCtr="0" anchor="t" bIns="0" lIns="0" spcFirstLastPara="1" rIns="0" wrap="square" tIns="0">
            <a:spAutoFit/>
          </a:bodyPr>
          <a:lstStyle/>
          <a:p>
            <a:pPr indent="0" lvl="0" marL="0" marR="0" rtl="0" algn="l">
              <a:lnSpc>
                <a:spcPct val="88998"/>
              </a:lnSpc>
              <a:spcBef>
                <a:spcPts val="0"/>
              </a:spcBef>
              <a:spcAft>
                <a:spcPts val="0"/>
              </a:spcAft>
              <a:buNone/>
            </a:pPr>
            <a:r>
              <a:rPr b="1" i="0" lang="en-US" sz="9999" u="none" cap="none" strike="noStrike">
                <a:solidFill>
                  <a:srgbClr val="3C6AA9"/>
                </a:solidFill>
                <a:latin typeface="Arial"/>
                <a:ea typeface="Arial"/>
                <a:cs typeface="Arial"/>
                <a:sym typeface="Arial"/>
              </a:rPr>
              <a:t>#2</a:t>
            </a:r>
            <a:endParaRPr/>
          </a:p>
        </p:txBody>
      </p:sp>
      <p:sp>
        <p:nvSpPr>
          <p:cNvPr id="280" name="Google Shape;280;p15"/>
          <p:cNvSpPr txBox="1"/>
          <p:nvPr/>
        </p:nvSpPr>
        <p:spPr>
          <a:xfrm>
            <a:off x="1028700" y="5703901"/>
            <a:ext cx="10231287" cy="1054100"/>
          </a:xfrm>
          <a:prstGeom prst="rect">
            <a:avLst/>
          </a:prstGeom>
          <a:noFill/>
          <a:ln>
            <a:noFill/>
          </a:ln>
        </p:spPr>
        <p:txBody>
          <a:bodyPr anchorCtr="0" anchor="t" bIns="0" lIns="0" spcFirstLastPara="1" rIns="0" wrap="square" tIns="0">
            <a:spAutoFit/>
          </a:bodyPr>
          <a:lstStyle/>
          <a:p>
            <a:pPr indent="-215900" lvl="1" marL="431801" marR="0" rtl="0" algn="just">
              <a:lnSpc>
                <a:spcPct val="140000"/>
              </a:lnSpc>
              <a:spcBef>
                <a:spcPts val="0"/>
              </a:spcBef>
              <a:spcAft>
                <a:spcPts val="0"/>
              </a:spcAft>
              <a:buClr>
                <a:srgbClr val="000000"/>
              </a:buClr>
              <a:buSzPts val="2000"/>
              <a:buFont typeface="Arial"/>
              <a:buChar char="•"/>
            </a:pPr>
            <a:r>
              <a:rPr b="0" i="0" lang="en-US" sz="2000" u="none" cap="none" strike="noStrike">
                <a:solidFill>
                  <a:srgbClr val="000000"/>
                </a:solidFill>
                <a:latin typeface="Arial"/>
                <a:ea typeface="Arial"/>
                <a:cs typeface="Arial"/>
                <a:sym typeface="Arial"/>
              </a:rPr>
              <a:t>Diletakkan pada stage akhir ConvNeXt</a:t>
            </a:r>
            <a:endParaRPr/>
          </a:p>
          <a:p>
            <a:pPr indent="-215900" lvl="1" marL="431801" marR="0" rtl="0" algn="just">
              <a:lnSpc>
                <a:spcPct val="140000"/>
              </a:lnSpc>
              <a:spcBef>
                <a:spcPts val="0"/>
              </a:spcBef>
              <a:spcAft>
                <a:spcPts val="0"/>
              </a:spcAft>
              <a:buClr>
                <a:srgbClr val="000000"/>
              </a:buClr>
              <a:buSzPts val="2000"/>
              <a:buFont typeface="Arial"/>
              <a:buChar char="•"/>
            </a:pPr>
            <a:r>
              <a:rPr b="0" i="0" lang="en-US" sz="2000" u="none" cap="none" strike="noStrike">
                <a:solidFill>
                  <a:srgbClr val="000000"/>
                </a:solidFill>
                <a:latin typeface="Arial"/>
                <a:ea typeface="Arial"/>
                <a:cs typeface="Arial"/>
                <a:sym typeface="Arial"/>
              </a:rPr>
              <a:t>Memberikan kemampuan menangkap global relation</a:t>
            </a:r>
            <a:endParaRPr/>
          </a:p>
          <a:p>
            <a:pPr indent="-215900" lvl="1" marL="431801" marR="0" rtl="0" algn="just">
              <a:lnSpc>
                <a:spcPct val="140000"/>
              </a:lnSpc>
              <a:spcBef>
                <a:spcPts val="0"/>
              </a:spcBef>
              <a:spcAft>
                <a:spcPts val="0"/>
              </a:spcAft>
              <a:buClr>
                <a:srgbClr val="000000"/>
              </a:buClr>
              <a:buSzPts val="2000"/>
              <a:buFont typeface="Arial"/>
              <a:buChar char="•"/>
            </a:pPr>
            <a:r>
              <a:rPr b="0" i="0" lang="en-US" sz="2000" u="none" cap="none" strike="noStrike">
                <a:solidFill>
                  <a:srgbClr val="000000"/>
                </a:solidFill>
                <a:latin typeface="Arial"/>
                <a:ea typeface="Arial"/>
                <a:cs typeface="Arial"/>
                <a:sym typeface="Arial"/>
              </a:rPr>
              <a:t>Perubahan arsitektur utama (kontribusi model)</a:t>
            </a:r>
            <a:endParaRPr/>
          </a:p>
        </p:txBody>
      </p:sp>
      <p:sp>
        <p:nvSpPr>
          <p:cNvPr id="281" name="Google Shape;281;p15"/>
          <p:cNvSpPr txBox="1"/>
          <p:nvPr/>
        </p:nvSpPr>
        <p:spPr>
          <a:xfrm>
            <a:off x="847271" y="6973971"/>
            <a:ext cx="9508835" cy="740391"/>
          </a:xfrm>
          <a:prstGeom prst="rect">
            <a:avLst/>
          </a:prstGeom>
          <a:noFill/>
          <a:ln>
            <a:noFill/>
          </a:ln>
        </p:spPr>
        <p:txBody>
          <a:bodyPr anchorCtr="0" anchor="t" bIns="0" lIns="0" spcFirstLastPara="1" rIns="0" wrap="square" tIns="0">
            <a:spAutoFit/>
          </a:bodyPr>
          <a:lstStyle/>
          <a:p>
            <a:pPr indent="0" lvl="0" marL="0" marR="0" rtl="0" algn="just">
              <a:lnSpc>
                <a:spcPct val="124000"/>
              </a:lnSpc>
              <a:spcBef>
                <a:spcPts val="0"/>
              </a:spcBef>
              <a:spcAft>
                <a:spcPts val="0"/>
              </a:spcAft>
              <a:buNone/>
            </a:pPr>
            <a:r>
              <a:rPr b="0" i="0" lang="en-US" sz="2400" u="none" cap="none" strike="noStrike">
                <a:solidFill>
                  <a:srgbClr val="000000"/>
                </a:solidFill>
                <a:latin typeface="Arial"/>
                <a:ea typeface="Arial"/>
                <a:cs typeface="Arial"/>
                <a:sym typeface="Arial"/>
              </a:rPr>
              <a:t>2. Augmentasi Tambahan</a:t>
            </a:r>
            <a:endParaRPr/>
          </a:p>
          <a:p>
            <a:pPr indent="0" lvl="0" marL="0" marR="0" rtl="0" algn="just">
              <a:lnSpc>
                <a:spcPct val="124000"/>
              </a:lnSpc>
              <a:spcBef>
                <a:spcPts val="0"/>
              </a:spcBef>
              <a:spcAft>
                <a:spcPts val="0"/>
              </a:spcAft>
              <a:buNone/>
            </a:pPr>
            <a:r>
              <a:t/>
            </a:r>
            <a:endParaRPr b="0" i="0" sz="2400" u="none" cap="none" strike="noStrike">
              <a:solidFill>
                <a:srgbClr val="000000"/>
              </a:solidFill>
              <a:latin typeface="Arial"/>
              <a:ea typeface="Arial"/>
              <a:cs typeface="Arial"/>
              <a:sym typeface="Arial"/>
            </a:endParaRPr>
          </a:p>
        </p:txBody>
      </p:sp>
      <p:sp>
        <p:nvSpPr>
          <p:cNvPr id="282" name="Google Shape;282;p15"/>
          <p:cNvSpPr txBox="1"/>
          <p:nvPr/>
        </p:nvSpPr>
        <p:spPr>
          <a:xfrm>
            <a:off x="801294" y="8297206"/>
            <a:ext cx="8182059" cy="740283"/>
          </a:xfrm>
          <a:prstGeom prst="rect">
            <a:avLst/>
          </a:prstGeom>
          <a:noFill/>
          <a:ln>
            <a:noFill/>
          </a:ln>
        </p:spPr>
        <p:txBody>
          <a:bodyPr anchorCtr="0" anchor="t" bIns="0" lIns="0" spcFirstLastPara="1" rIns="0" wrap="square" tIns="0">
            <a:spAutoFit/>
          </a:bodyPr>
          <a:lstStyle/>
          <a:p>
            <a:pPr indent="0" lvl="0" marL="0" marR="0" rtl="0" algn="just">
              <a:lnSpc>
                <a:spcPct val="124000"/>
              </a:lnSpc>
              <a:spcBef>
                <a:spcPts val="0"/>
              </a:spcBef>
              <a:spcAft>
                <a:spcPts val="0"/>
              </a:spcAft>
              <a:buNone/>
            </a:pPr>
            <a:r>
              <a:rPr b="0" i="0" lang="en-US" sz="2400" u="none" cap="none" strike="noStrike">
                <a:solidFill>
                  <a:srgbClr val="000000"/>
                </a:solidFill>
                <a:latin typeface="Arial"/>
                <a:ea typeface="Arial"/>
                <a:cs typeface="Arial"/>
                <a:sym typeface="Arial"/>
              </a:rPr>
              <a:t> 3. Debiasing Dataset</a:t>
            </a:r>
            <a:endParaRPr/>
          </a:p>
          <a:p>
            <a:pPr indent="0" lvl="0" marL="0" marR="0" rtl="0" algn="just">
              <a:lnSpc>
                <a:spcPct val="124000"/>
              </a:lnSpc>
              <a:spcBef>
                <a:spcPts val="0"/>
              </a:spcBef>
              <a:spcAft>
                <a:spcPts val="0"/>
              </a:spcAft>
              <a:buNone/>
            </a:pPr>
            <a:r>
              <a:t/>
            </a:r>
            <a:endParaRPr b="0" i="0" sz="2400" u="none" cap="none" strike="noStrike">
              <a:solidFill>
                <a:srgbClr val="000000"/>
              </a:solidFill>
              <a:latin typeface="Arial"/>
              <a:ea typeface="Arial"/>
              <a:cs typeface="Arial"/>
              <a:sym typeface="Arial"/>
            </a:endParaRPr>
          </a:p>
        </p:txBody>
      </p:sp>
      <p:sp>
        <p:nvSpPr>
          <p:cNvPr id="283" name="Google Shape;283;p15"/>
          <p:cNvSpPr txBox="1"/>
          <p:nvPr/>
        </p:nvSpPr>
        <p:spPr>
          <a:xfrm>
            <a:off x="1028700" y="7358103"/>
            <a:ext cx="10231287" cy="701639"/>
          </a:xfrm>
          <a:prstGeom prst="rect">
            <a:avLst/>
          </a:prstGeom>
          <a:noFill/>
          <a:ln>
            <a:noFill/>
          </a:ln>
        </p:spPr>
        <p:txBody>
          <a:bodyPr anchorCtr="0" anchor="t" bIns="0" lIns="0" spcFirstLastPara="1" rIns="0" wrap="square" tIns="0">
            <a:spAutoFit/>
          </a:bodyPr>
          <a:lstStyle/>
          <a:p>
            <a:pPr indent="-215900" lvl="1" marL="431801" marR="0" rtl="0" algn="just">
              <a:lnSpc>
                <a:spcPct val="140000"/>
              </a:lnSpc>
              <a:spcBef>
                <a:spcPts val="0"/>
              </a:spcBef>
              <a:spcAft>
                <a:spcPts val="0"/>
              </a:spcAft>
              <a:buClr>
                <a:srgbClr val="000000"/>
              </a:buClr>
              <a:buSzPts val="2000"/>
              <a:buFont typeface="Arial"/>
              <a:buChar char="•"/>
            </a:pPr>
            <a:r>
              <a:rPr b="0" i="0" lang="en-US" sz="2000" u="none" cap="none" strike="noStrike">
                <a:solidFill>
                  <a:srgbClr val="000000"/>
                </a:solidFill>
                <a:latin typeface="Arial"/>
                <a:ea typeface="Arial"/>
                <a:cs typeface="Arial"/>
                <a:sym typeface="Arial"/>
              </a:rPr>
              <a:t>RandAugment / Cutout</a:t>
            </a:r>
            <a:endParaRPr/>
          </a:p>
          <a:p>
            <a:pPr indent="-215900" lvl="1" marL="431801" marR="0" rtl="0" algn="just">
              <a:lnSpc>
                <a:spcPct val="140000"/>
              </a:lnSpc>
              <a:spcBef>
                <a:spcPts val="0"/>
              </a:spcBef>
              <a:spcAft>
                <a:spcPts val="0"/>
              </a:spcAft>
              <a:buClr>
                <a:srgbClr val="000000"/>
              </a:buClr>
              <a:buSzPts val="2000"/>
              <a:buFont typeface="Arial"/>
              <a:buChar char="•"/>
            </a:pPr>
            <a:r>
              <a:rPr b="0" i="0" lang="en-US" sz="2000" u="none" cap="none" strike="noStrike">
                <a:solidFill>
                  <a:srgbClr val="000000"/>
                </a:solidFill>
                <a:latin typeface="Arial"/>
                <a:ea typeface="Arial"/>
                <a:cs typeface="Arial"/>
                <a:sym typeface="Arial"/>
              </a:rPr>
              <a:t>Mengurangi overfitting &amp; meningkatkan generalisasi</a:t>
            </a:r>
            <a:endParaRPr/>
          </a:p>
        </p:txBody>
      </p:sp>
      <p:sp>
        <p:nvSpPr>
          <p:cNvPr id="284" name="Google Shape;284;p15"/>
          <p:cNvSpPr txBox="1"/>
          <p:nvPr/>
        </p:nvSpPr>
        <p:spPr>
          <a:xfrm>
            <a:off x="1028700" y="8718854"/>
            <a:ext cx="5517600" cy="627961"/>
          </a:xfrm>
          <a:prstGeom prst="rect">
            <a:avLst/>
          </a:prstGeom>
          <a:noFill/>
          <a:ln>
            <a:noFill/>
          </a:ln>
        </p:spPr>
        <p:txBody>
          <a:bodyPr anchorCtr="0" anchor="t" bIns="0" lIns="0" spcFirstLastPara="1" rIns="0" wrap="square" tIns="0">
            <a:spAutoFit/>
          </a:bodyPr>
          <a:lstStyle/>
          <a:p>
            <a:pPr indent="-215901" lvl="1" marL="431802" marR="0" rtl="0" algn="just">
              <a:lnSpc>
                <a:spcPct val="124000"/>
              </a:lnSpc>
              <a:spcBef>
                <a:spcPts val="0"/>
              </a:spcBef>
              <a:spcAft>
                <a:spcPts val="0"/>
              </a:spcAft>
              <a:buClr>
                <a:srgbClr val="000000"/>
              </a:buClr>
              <a:buSzPts val="2000"/>
              <a:buFont typeface="Arial"/>
              <a:buChar char="•"/>
            </a:pPr>
            <a:r>
              <a:rPr b="0" i="0" lang="en-US" sz="2000" u="none" cap="none" strike="noStrike">
                <a:solidFill>
                  <a:srgbClr val="000000"/>
                </a:solidFill>
                <a:latin typeface="Arial"/>
                <a:ea typeface="Arial"/>
                <a:cs typeface="Arial"/>
                <a:sym typeface="Arial"/>
              </a:rPr>
              <a:t>Reweight Sampling</a:t>
            </a:r>
            <a:endParaRPr/>
          </a:p>
          <a:p>
            <a:pPr indent="-215901" lvl="1" marL="431802" marR="0" rtl="0" algn="just">
              <a:lnSpc>
                <a:spcPct val="124000"/>
              </a:lnSpc>
              <a:spcBef>
                <a:spcPts val="0"/>
              </a:spcBef>
              <a:spcAft>
                <a:spcPts val="0"/>
              </a:spcAft>
              <a:buClr>
                <a:srgbClr val="000000"/>
              </a:buClr>
              <a:buSzPts val="2000"/>
              <a:buFont typeface="Arial"/>
              <a:buChar char="•"/>
            </a:pPr>
            <a:r>
              <a:rPr b="0" i="0" lang="en-US" sz="2000" u="none" cap="none" strike="noStrike">
                <a:solidFill>
                  <a:srgbClr val="000000"/>
                </a:solidFill>
                <a:latin typeface="Arial"/>
                <a:ea typeface="Arial"/>
                <a:cs typeface="Arial"/>
                <a:sym typeface="Arial"/>
              </a:rPr>
              <a:t>Menyeimbangkan kelas pada Tiny-ImageNet</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F1EB"/>
        </a:solidFill>
      </p:bgPr>
    </p:bg>
    <p:spTree>
      <p:nvGrpSpPr>
        <p:cNvPr id="288" name="Shape 288"/>
        <p:cNvGrpSpPr/>
        <p:nvPr/>
      </p:nvGrpSpPr>
      <p:grpSpPr>
        <a:xfrm>
          <a:off x="0" y="0"/>
          <a:ext cx="0" cy="0"/>
          <a:chOff x="0" y="0"/>
          <a:chExt cx="0" cy="0"/>
        </a:xfrm>
      </p:grpSpPr>
      <p:sp>
        <p:nvSpPr>
          <p:cNvPr id="289" name="Google Shape;289;p16"/>
          <p:cNvSpPr txBox="1"/>
          <p:nvPr/>
        </p:nvSpPr>
        <p:spPr>
          <a:xfrm>
            <a:off x="573147" y="968723"/>
            <a:ext cx="7621336" cy="1636675"/>
          </a:xfrm>
          <a:prstGeom prst="rect">
            <a:avLst/>
          </a:prstGeom>
          <a:noFill/>
          <a:ln>
            <a:noFill/>
          </a:ln>
        </p:spPr>
        <p:txBody>
          <a:bodyPr anchorCtr="0" anchor="t" bIns="0" lIns="0" spcFirstLastPara="1" rIns="0" wrap="square" tIns="0">
            <a:spAutoFit/>
          </a:bodyPr>
          <a:lstStyle/>
          <a:p>
            <a:pPr indent="0" lvl="0" marL="0" marR="0" rtl="0" algn="l">
              <a:lnSpc>
                <a:spcPct val="89000"/>
              </a:lnSpc>
              <a:spcBef>
                <a:spcPts val="0"/>
              </a:spcBef>
              <a:spcAft>
                <a:spcPts val="0"/>
              </a:spcAft>
              <a:buNone/>
            </a:pPr>
            <a:r>
              <a:rPr b="1" i="0" lang="en-US" sz="13264" u="none" cap="none" strike="noStrike">
                <a:solidFill>
                  <a:srgbClr val="3C6AA9"/>
                </a:solidFill>
                <a:latin typeface="Arial"/>
                <a:ea typeface="Arial"/>
                <a:cs typeface="Arial"/>
                <a:sym typeface="Arial"/>
              </a:rPr>
              <a:t>Rencana</a:t>
            </a:r>
            <a:endParaRPr/>
          </a:p>
        </p:txBody>
      </p:sp>
      <p:sp>
        <p:nvSpPr>
          <p:cNvPr id="290" name="Google Shape;290;p16"/>
          <p:cNvSpPr txBox="1"/>
          <p:nvPr/>
        </p:nvSpPr>
        <p:spPr>
          <a:xfrm>
            <a:off x="847271" y="3045884"/>
            <a:ext cx="10231287" cy="627380"/>
          </a:xfrm>
          <a:prstGeom prst="rect">
            <a:avLst/>
          </a:prstGeom>
          <a:noFill/>
          <a:ln>
            <a:noFill/>
          </a:ln>
        </p:spPr>
        <p:txBody>
          <a:bodyPr anchorCtr="0" anchor="t" bIns="0" lIns="0" spcFirstLastPara="1" rIns="0" wrap="square" tIns="0">
            <a:spAutoFit/>
          </a:bodyPr>
          <a:lstStyle/>
          <a:p>
            <a:pPr indent="0" lvl="0" marL="0" marR="0" rtl="0" algn="l">
              <a:lnSpc>
                <a:spcPct val="124006"/>
              </a:lnSpc>
              <a:spcBef>
                <a:spcPts val="0"/>
              </a:spcBef>
              <a:spcAft>
                <a:spcPts val="0"/>
              </a:spcAft>
              <a:buNone/>
            </a:pPr>
            <a:r>
              <a:rPr b="1" i="0" lang="en-US" sz="3999" u="none" cap="none" strike="noStrike">
                <a:solidFill>
                  <a:srgbClr val="000000"/>
                </a:solidFill>
                <a:latin typeface="Arial"/>
                <a:ea typeface="Arial"/>
                <a:cs typeface="Arial"/>
                <a:sym typeface="Arial"/>
              </a:rPr>
              <a:t>Eksperimen</a:t>
            </a:r>
            <a:endParaRPr/>
          </a:p>
        </p:txBody>
      </p:sp>
      <p:grpSp>
        <p:nvGrpSpPr>
          <p:cNvPr id="291" name="Google Shape;291;p16"/>
          <p:cNvGrpSpPr/>
          <p:nvPr/>
        </p:nvGrpSpPr>
        <p:grpSpPr>
          <a:xfrm>
            <a:off x="0" y="-339934"/>
            <a:ext cx="400214" cy="3266926"/>
            <a:chOff x="0" y="-47625"/>
            <a:chExt cx="105406" cy="860425"/>
          </a:xfrm>
        </p:grpSpPr>
        <p:sp>
          <p:nvSpPr>
            <p:cNvPr id="292" name="Google Shape;292;p16"/>
            <p:cNvSpPr/>
            <p:nvPr/>
          </p:nvSpPr>
          <p:spPr>
            <a:xfrm>
              <a:off x="0" y="0"/>
              <a:ext cx="105406" cy="812800"/>
            </a:xfrm>
            <a:custGeom>
              <a:rect b="b" l="l" r="r" t="t"/>
              <a:pathLst>
                <a:path extrusionOk="0" h="812800" w="105406">
                  <a:moveTo>
                    <a:pt x="0" y="0"/>
                  </a:moveTo>
                  <a:lnTo>
                    <a:pt x="105406" y="0"/>
                  </a:lnTo>
                  <a:lnTo>
                    <a:pt x="105406" y="812800"/>
                  </a:lnTo>
                  <a:lnTo>
                    <a:pt x="0" y="812800"/>
                  </a:lnTo>
                  <a:close/>
                </a:path>
              </a:pathLst>
            </a:custGeom>
            <a:solidFill>
              <a:srgbClr val="3C6AA9"/>
            </a:solidFill>
            <a:ln>
              <a:noFill/>
            </a:ln>
          </p:spPr>
        </p:sp>
        <p:sp>
          <p:nvSpPr>
            <p:cNvPr id="293" name="Google Shape;293;p16"/>
            <p:cNvSpPr txBox="1"/>
            <p:nvPr/>
          </p:nvSpPr>
          <p:spPr>
            <a:xfrm>
              <a:off x="0" y="-47625"/>
              <a:ext cx="105406" cy="860425"/>
            </a:xfrm>
            <a:prstGeom prst="rect">
              <a:avLst/>
            </a:prstGeom>
            <a:noFill/>
            <a:ln>
              <a:noFill/>
            </a:ln>
          </p:spPr>
          <p:txBody>
            <a:bodyPr anchorCtr="0" anchor="ctr" bIns="50800" lIns="50800" spcFirstLastPara="1" rIns="50800" wrap="square" tIns="50800">
              <a:noAutofit/>
            </a:bodyPr>
            <a:lstStyle/>
            <a:p>
              <a:pPr indent="0" lvl="0" marL="0" marR="0" rtl="0" algn="ctr">
                <a:lnSpc>
                  <a:spcPct val="1943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pic>
        <p:nvPicPr>
          <p:cNvPr id="294" name="Google Shape;294;p16"/>
          <p:cNvPicPr preferRelativeResize="0"/>
          <p:nvPr/>
        </p:nvPicPr>
        <p:blipFill rotWithShape="1">
          <a:blip r:embed="rId3">
            <a:alphaModFix/>
          </a:blip>
          <a:srcRect b="0" l="30196" r="30196" t="0"/>
          <a:stretch/>
        </p:blipFill>
        <p:spPr>
          <a:xfrm>
            <a:off x="12176364" y="0"/>
            <a:ext cx="6111636" cy="10287000"/>
          </a:xfrm>
          <a:prstGeom prst="rect">
            <a:avLst/>
          </a:prstGeom>
          <a:noFill/>
          <a:ln>
            <a:noFill/>
          </a:ln>
        </p:spPr>
      </p:pic>
      <p:sp>
        <p:nvSpPr>
          <p:cNvPr id="295" name="Google Shape;295;p16"/>
          <p:cNvSpPr txBox="1"/>
          <p:nvPr/>
        </p:nvSpPr>
        <p:spPr>
          <a:xfrm>
            <a:off x="700148" y="3823843"/>
            <a:ext cx="10848146" cy="470535"/>
          </a:xfrm>
          <a:prstGeom prst="rect">
            <a:avLst/>
          </a:prstGeom>
          <a:noFill/>
          <a:ln>
            <a:noFill/>
          </a:ln>
        </p:spPr>
        <p:txBody>
          <a:bodyPr anchorCtr="0" anchor="t" bIns="0" lIns="0" spcFirstLastPara="1" rIns="0" wrap="square" tIns="0">
            <a:spAutoFit/>
          </a:bodyPr>
          <a:lstStyle/>
          <a:p>
            <a:pPr indent="-323847" lvl="1" marL="647697" marR="0" rtl="0" algn="l">
              <a:lnSpc>
                <a:spcPct val="124008"/>
              </a:lnSpc>
              <a:spcBef>
                <a:spcPts val="0"/>
              </a:spcBef>
              <a:spcAft>
                <a:spcPts val="0"/>
              </a:spcAft>
              <a:buClr>
                <a:srgbClr val="000000"/>
              </a:buClr>
              <a:buSzPts val="2999"/>
              <a:buFont typeface="Arial"/>
              <a:buAutoNum type="arabicPeriod"/>
            </a:pPr>
            <a:r>
              <a:rPr b="1" i="0" lang="en-US" sz="2999" u="none" cap="none" strike="noStrike">
                <a:solidFill>
                  <a:srgbClr val="000000"/>
                </a:solidFill>
                <a:latin typeface="Arial"/>
                <a:ea typeface="Arial"/>
                <a:cs typeface="Arial"/>
                <a:sym typeface="Arial"/>
              </a:rPr>
              <a:t>Baseline</a:t>
            </a:r>
            <a:endParaRPr/>
          </a:p>
        </p:txBody>
      </p:sp>
      <p:sp>
        <p:nvSpPr>
          <p:cNvPr id="296" name="Google Shape;296;p16"/>
          <p:cNvSpPr txBox="1"/>
          <p:nvPr/>
        </p:nvSpPr>
        <p:spPr>
          <a:xfrm>
            <a:off x="9139238" y="4945049"/>
            <a:ext cx="9525" cy="349277"/>
          </a:xfrm>
          <a:prstGeom prst="rect">
            <a:avLst/>
          </a:prstGeom>
          <a:noFill/>
          <a:ln>
            <a:noFill/>
          </a:ln>
        </p:spPr>
        <p:txBody>
          <a:bodyPr anchorCtr="0" anchor="t" bIns="0" lIns="0" spcFirstLastPara="1" rIns="0" wrap="square" tIns="0">
            <a:spAutoFit/>
          </a:bodyPr>
          <a:lstStyle/>
          <a:p>
            <a:pPr indent="0" lvl="0" marL="0" marR="0" rtl="0" algn="ctr">
              <a:lnSpc>
                <a:spcPct val="155555"/>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297" name="Google Shape;297;p16"/>
          <p:cNvSpPr txBox="1"/>
          <p:nvPr/>
        </p:nvSpPr>
        <p:spPr>
          <a:xfrm>
            <a:off x="17259300" y="9210675"/>
            <a:ext cx="152400" cy="200025"/>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2000" u="none" cap="none" strike="noStrike">
                <a:solidFill>
                  <a:srgbClr val="000000"/>
                </a:solidFill>
                <a:latin typeface="Arial"/>
                <a:ea typeface="Arial"/>
                <a:cs typeface="Arial"/>
                <a:sym typeface="Arial"/>
              </a:rPr>
              <a:t>16</a:t>
            </a:r>
            <a:endParaRPr/>
          </a:p>
        </p:txBody>
      </p:sp>
      <p:sp>
        <p:nvSpPr>
          <p:cNvPr id="298" name="Google Shape;298;p16"/>
          <p:cNvSpPr txBox="1"/>
          <p:nvPr/>
        </p:nvSpPr>
        <p:spPr>
          <a:xfrm>
            <a:off x="7193948" y="1252037"/>
            <a:ext cx="4771943" cy="1231872"/>
          </a:xfrm>
          <a:prstGeom prst="rect">
            <a:avLst/>
          </a:prstGeom>
          <a:noFill/>
          <a:ln>
            <a:noFill/>
          </a:ln>
        </p:spPr>
        <p:txBody>
          <a:bodyPr anchorCtr="0" anchor="t" bIns="0" lIns="0" spcFirstLastPara="1" rIns="0" wrap="square" tIns="0">
            <a:spAutoFit/>
          </a:bodyPr>
          <a:lstStyle/>
          <a:p>
            <a:pPr indent="0" lvl="0" marL="0" marR="0" rtl="0" algn="l">
              <a:lnSpc>
                <a:spcPct val="88998"/>
              </a:lnSpc>
              <a:spcBef>
                <a:spcPts val="0"/>
              </a:spcBef>
              <a:spcAft>
                <a:spcPts val="0"/>
              </a:spcAft>
              <a:buNone/>
            </a:pPr>
            <a:r>
              <a:rPr b="1" i="0" lang="en-US" sz="9999" u="none" cap="none" strike="noStrike">
                <a:solidFill>
                  <a:srgbClr val="3C6AA9"/>
                </a:solidFill>
                <a:latin typeface="Arial"/>
                <a:ea typeface="Arial"/>
                <a:cs typeface="Arial"/>
                <a:sym typeface="Arial"/>
              </a:rPr>
              <a:t>#3</a:t>
            </a:r>
            <a:endParaRPr/>
          </a:p>
        </p:txBody>
      </p:sp>
      <p:sp>
        <p:nvSpPr>
          <p:cNvPr id="299" name="Google Shape;299;p16"/>
          <p:cNvSpPr txBox="1"/>
          <p:nvPr/>
        </p:nvSpPr>
        <p:spPr>
          <a:xfrm>
            <a:off x="1136795" y="4339960"/>
            <a:ext cx="10848146" cy="1483233"/>
          </a:xfrm>
          <a:prstGeom prst="rect">
            <a:avLst/>
          </a:prstGeom>
          <a:noFill/>
          <a:ln>
            <a:noFill/>
          </a:ln>
        </p:spPr>
        <p:txBody>
          <a:bodyPr anchorCtr="0" anchor="t" bIns="0" lIns="0" spcFirstLastPara="1" rIns="0" wrap="square" tIns="0">
            <a:spAutoFit/>
          </a:bodyPr>
          <a:lstStyle/>
          <a:p>
            <a:pPr indent="-259079" lvl="1" marL="518160" marR="0" rtl="0" algn="l">
              <a:lnSpc>
                <a:spcPct val="124000"/>
              </a:lnSpc>
              <a:spcBef>
                <a:spcPts val="0"/>
              </a:spcBef>
              <a:spcAft>
                <a:spcPts val="0"/>
              </a:spcAft>
              <a:buClr>
                <a:srgbClr val="000000"/>
              </a:buClr>
              <a:buSzPts val="2400"/>
              <a:buFont typeface="Arial"/>
              <a:buChar char="•"/>
            </a:pPr>
            <a:r>
              <a:rPr b="0" i="0" lang="en-US" sz="2400" u="none" cap="none" strike="noStrike">
                <a:solidFill>
                  <a:srgbClr val="000000"/>
                </a:solidFill>
                <a:latin typeface="Arial"/>
                <a:ea typeface="Arial"/>
                <a:cs typeface="Arial"/>
                <a:sym typeface="Arial"/>
              </a:rPr>
              <a:t>Fine-tuning ConvNeXt-T pretrained pada TinyImageNet</a:t>
            </a:r>
            <a:endParaRPr/>
          </a:p>
          <a:p>
            <a:pPr indent="-259079" lvl="1" marL="518160" marR="0" rtl="0" algn="l">
              <a:lnSpc>
                <a:spcPct val="124000"/>
              </a:lnSpc>
              <a:spcBef>
                <a:spcPts val="0"/>
              </a:spcBef>
              <a:spcAft>
                <a:spcPts val="0"/>
              </a:spcAft>
              <a:buClr>
                <a:srgbClr val="000000"/>
              </a:buClr>
              <a:buSzPts val="2400"/>
              <a:buFont typeface="Arial"/>
              <a:buChar char="•"/>
            </a:pPr>
            <a:r>
              <a:rPr b="0" i="0" lang="en-US" sz="2400" u="none" cap="none" strike="noStrike">
                <a:solidFill>
                  <a:srgbClr val="000000"/>
                </a:solidFill>
                <a:latin typeface="Arial"/>
                <a:ea typeface="Arial"/>
                <a:cs typeface="Arial"/>
                <a:sym typeface="Arial"/>
              </a:rPr>
              <a:t>Freeze backbone + train classifier</a:t>
            </a:r>
            <a:endParaRPr/>
          </a:p>
          <a:p>
            <a:pPr indent="-259079" lvl="1" marL="518160" marR="0" rtl="0" algn="l">
              <a:lnSpc>
                <a:spcPct val="124000"/>
              </a:lnSpc>
              <a:spcBef>
                <a:spcPts val="0"/>
              </a:spcBef>
              <a:spcAft>
                <a:spcPts val="0"/>
              </a:spcAft>
              <a:buClr>
                <a:srgbClr val="000000"/>
              </a:buClr>
              <a:buSzPts val="2400"/>
              <a:buFont typeface="Arial"/>
              <a:buChar char="•"/>
            </a:pPr>
            <a:r>
              <a:rPr b="0" i="0" lang="en-US" sz="2400" u="none" cap="none" strike="noStrike">
                <a:solidFill>
                  <a:srgbClr val="000000"/>
                </a:solidFill>
                <a:latin typeface="Arial"/>
                <a:ea typeface="Arial"/>
                <a:cs typeface="Arial"/>
                <a:sym typeface="Arial"/>
              </a:rPr>
              <a:t>Evaluasi: top-1 accuracy, loss curve, confusion matrix</a:t>
            </a:r>
            <a:endParaRPr/>
          </a:p>
          <a:p>
            <a:pPr indent="0" lvl="0" marL="0" marR="0" rtl="0" algn="l">
              <a:lnSpc>
                <a:spcPct val="124000"/>
              </a:lnSpc>
              <a:spcBef>
                <a:spcPts val="0"/>
              </a:spcBef>
              <a:spcAft>
                <a:spcPts val="0"/>
              </a:spcAft>
              <a:buNone/>
            </a:pPr>
            <a:r>
              <a:t/>
            </a:r>
            <a:endParaRPr b="0" i="0" sz="2400" u="none" cap="none" strike="noStrike">
              <a:solidFill>
                <a:srgbClr val="000000"/>
              </a:solidFill>
              <a:latin typeface="Arial"/>
              <a:ea typeface="Arial"/>
              <a:cs typeface="Arial"/>
              <a:sym typeface="Arial"/>
            </a:endParaRPr>
          </a:p>
        </p:txBody>
      </p:sp>
      <p:sp>
        <p:nvSpPr>
          <p:cNvPr id="300" name="Google Shape;300;p16"/>
          <p:cNvSpPr txBox="1"/>
          <p:nvPr/>
        </p:nvSpPr>
        <p:spPr>
          <a:xfrm>
            <a:off x="1028700" y="5732476"/>
            <a:ext cx="10848146" cy="470535"/>
          </a:xfrm>
          <a:prstGeom prst="rect">
            <a:avLst/>
          </a:prstGeom>
          <a:noFill/>
          <a:ln>
            <a:noFill/>
          </a:ln>
        </p:spPr>
        <p:txBody>
          <a:bodyPr anchorCtr="0" anchor="t" bIns="0" lIns="0" spcFirstLastPara="1" rIns="0" wrap="square" tIns="0">
            <a:spAutoFit/>
          </a:bodyPr>
          <a:lstStyle/>
          <a:p>
            <a:pPr indent="0" lvl="0" marL="0" marR="0" rtl="0" algn="l">
              <a:lnSpc>
                <a:spcPct val="124008"/>
              </a:lnSpc>
              <a:spcBef>
                <a:spcPts val="0"/>
              </a:spcBef>
              <a:spcAft>
                <a:spcPts val="0"/>
              </a:spcAft>
              <a:buNone/>
            </a:pPr>
            <a:r>
              <a:rPr b="1" i="0" lang="en-US" sz="2999" u="none" cap="none" strike="noStrike">
                <a:solidFill>
                  <a:srgbClr val="000000"/>
                </a:solidFill>
                <a:latin typeface="Arial"/>
                <a:ea typeface="Arial"/>
                <a:cs typeface="Arial"/>
                <a:sym typeface="Arial"/>
              </a:rPr>
              <a:t>2. Improvement</a:t>
            </a:r>
            <a:endParaRPr/>
          </a:p>
        </p:txBody>
      </p:sp>
      <p:sp>
        <p:nvSpPr>
          <p:cNvPr id="301" name="Google Shape;301;p16"/>
          <p:cNvSpPr txBox="1"/>
          <p:nvPr/>
        </p:nvSpPr>
        <p:spPr>
          <a:xfrm>
            <a:off x="1136795" y="6364990"/>
            <a:ext cx="10848146" cy="1483233"/>
          </a:xfrm>
          <a:prstGeom prst="rect">
            <a:avLst/>
          </a:prstGeom>
          <a:noFill/>
          <a:ln>
            <a:noFill/>
          </a:ln>
        </p:spPr>
        <p:txBody>
          <a:bodyPr anchorCtr="0" anchor="t" bIns="0" lIns="0" spcFirstLastPara="1" rIns="0" wrap="square" tIns="0">
            <a:spAutoFit/>
          </a:bodyPr>
          <a:lstStyle/>
          <a:p>
            <a:pPr indent="-259079" lvl="1" marL="518160" marR="0" rtl="0" algn="l">
              <a:lnSpc>
                <a:spcPct val="124000"/>
              </a:lnSpc>
              <a:spcBef>
                <a:spcPts val="0"/>
              </a:spcBef>
              <a:spcAft>
                <a:spcPts val="0"/>
              </a:spcAft>
              <a:buClr>
                <a:srgbClr val="000000"/>
              </a:buClr>
              <a:buSzPts val="2400"/>
              <a:buFont typeface="Arial"/>
              <a:buChar char="•"/>
            </a:pPr>
            <a:r>
              <a:rPr b="0" i="0" lang="en-US" sz="2400" u="none" cap="none" strike="noStrike">
                <a:solidFill>
                  <a:srgbClr val="000000"/>
                </a:solidFill>
                <a:latin typeface="Arial"/>
                <a:ea typeface="Arial"/>
                <a:cs typeface="Arial"/>
                <a:sym typeface="Arial"/>
              </a:rPr>
              <a:t>Implementasi cross-attention</a:t>
            </a:r>
            <a:endParaRPr/>
          </a:p>
          <a:p>
            <a:pPr indent="-259079" lvl="1" marL="518160" marR="0" rtl="0" algn="l">
              <a:lnSpc>
                <a:spcPct val="124000"/>
              </a:lnSpc>
              <a:spcBef>
                <a:spcPts val="0"/>
              </a:spcBef>
              <a:spcAft>
                <a:spcPts val="0"/>
              </a:spcAft>
              <a:buClr>
                <a:srgbClr val="000000"/>
              </a:buClr>
              <a:buSzPts val="2400"/>
              <a:buFont typeface="Arial"/>
              <a:buChar char="•"/>
            </a:pPr>
            <a:r>
              <a:rPr b="0" i="0" lang="en-US" sz="2400" u="none" cap="none" strike="noStrike">
                <a:solidFill>
                  <a:srgbClr val="000000"/>
                </a:solidFill>
                <a:latin typeface="Arial"/>
                <a:ea typeface="Arial"/>
                <a:cs typeface="Arial"/>
                <a:sym typeface="Arial"/>
              </a:rPr>
              <a:t>Tambah balancing sampling</a:t>
            </a:r>
            <a:endParaRPr/>
          </a:p>
          <a:p>
            <a:pPr indent="-259079" lvl="1" marL="518160" marR="0" rtl="0" algn="l">
              <a:lnSpc>
                <a:spcPct val="124000"/>
              </a:lnSpc>
              <a:spcBef>
                <a:spcPts val="0"/>
              </a:spcBef>
              <a:spcAft>
                <a:spcPts val="0"/>
              </a:spcAft>
              <a:buClr>
                <a:srgbClr val="000000"/>
              </a:buClr>
              <a:buSzPts val="2400"/>
              <a:buFont typeface="Arial"/>
              <a:buChar char="•"/>
            </a:pPr>
            <a:r>
              <a:rPr b="0" i="0" lang="en-US" sz="2400" u="none" cap="none" strike="noStrike">
                <a:solidFill>
                  <a:srgbClr val="000000"/>
                </a:solidFill>
                <a:latin typeface="Arial"/>
                <a:ea typeface="Arial"/>
                <a:cs typeface="Arial"/>
                <a:sym typeface="Arial"/>
              </a:rPr>
              <a:t>Training ulang &amp; bandingkan dengan baseline</a:t>
            </a:r>
            <a:endParaRPr/>
          </a:p>
          <a:p>
            <a:pPr indent="0" lvl="0" marL="0" marR="0" rtl="0" algn="l">
              <a:lnSpc>
                <a:spcPct val="124000"/>
              </a:lnSpc>
              <a:spcBef>
                <a:spcPts val="0"/>
              </a:spcBef>
              <a:spcAft>
                <a:spcPts val="0"/>
              </a:spcAft>
              <a:buNone/>
            </a:pPr>
            <a:r>
              <a:t/>
            </a:r>
            <a:endParaRPr b="0" i="0" sz="2400" u="none" cap="none" strike="noStrike">
              <a:solidFill>
                <a:srgbClr val="000000"/>
              </a:solidFill>
              <a:latin typeface="Arial"/>
              <a:ea typeface="Arial"/>
              <a:cs typeface="Arial"/>
              <a:sym typeface="Arial"/>
            </a:endParaRPr>
          </a:p>
        </p:txBody>
      </p:sp>
      <p:sp>
        <p:nvSpPr>
          <p:cNvPr id="302" name="Google Shape;302;p16"/>
          <p:cNvSpPr txBox="1"/>
          <p:nvPr/>
        </p:nvSpPr>
        <p:spPr>
          <a:xfrm>
            <a:off x="1028700" y="7886540"/>
            <a:ext cx="10848146" cy="470535"/>
          </a:xfrm>
          <a:prstGeom prst="rect">
            <a:avLst/>
          </a:prstGeom>
          <a:noFill/>
          <a:ln>
            <a:noFill/>
          </a:ln>
        </p:spPr>
        <p:txBody>
          <a:bodyPr anchorCtr="0" anchor="t" bIns="0" lIns="0" spcFirstLastPara="1" rIns="0" wrap="square" tIns="0">
            <a:spAutoFit/>
          </a:bodyPr>
          <a:lstStyle/>
          <a:p>
            <a:pPr indent="0" lvl="0" marL="0" marR="0" rtl="0" algn="l">
              <a:lnSpc>
                <a:spcPct val="124008"/>
              </a:lnSpc>
              <a:spcBef>
                <a:spcPts val="0"/>
              </a:spcBef>
              <a:spcAft>
                <a:spcPts val="0"/>
              </a:spcAft>
              <a:buNone/>
            </a:pPr>
            <a:r>
              <a:rPr b="1" i="0" lang="en-US" sz="2999" u="none" cap="none" strike="noStrike">
                <a:solidFill>
                  <a:srgbClr val="000000"/>
                </a:solidFill>
                <a:latin typeface="Arial"/>
                <a:ea typeface="Arial"/>
                <a:cs typeface="Arial"/>
                <a:sym typeface="Arial"/>
              </a:rPr>
              <a:t>3. Analisis</a:t>
            </a:r>
            <a:endParaRPr/>
          </a:p>
        </p:txBody>
      </p:sp>
      <p:sp>
        <p:nvSpPr>
          <p:cNvPr id="303" name="Google Shape;303;p16"/>
          <p:cNvSpPr txBox="1"/>
          <p:nvPr/>
        </p:nvSpPr>
        <p:spPr>
          <a:xfrm>
            <a:off x="1136795" y="8519054"/>
            <a:ext cx="10848146" cy="1111758"/>
          </a:xfrm>
          <a:prstGeom prst="rect">
            <a:avLst/>
          </a:prstGeom>
          <a:noFill/>
          <a:ln>
            <a:noFill/>
          </a:ln>
        </p:spPr>
        <p:txBody>
          <a:bodyPr anchorCtr="0" anchor="t" bIns="0" lIns="0" spcFirstLastPara="1" rIns="0" wrap="square" tIns="0">
            <a:spAutoFit/>
          </a:bodyPr>
          <a:lstStyle/>
          <a:p>
            <a:pPr indent="-259079" lvl="1" marL="518160" marR="0" rtl="0" algn="l">
              <a:lnSpc>
                <a:spcPct val="124000"/>
              </a:lnSpc>
              <a:spcBef>
                <a:spcPts val="0"/>
              </a:spcBef>
              <a:spcAft>
                <a:spcPts val="0"/>
              </a:spcAft>
              <a:buClr>
                <a:srgbClr val="000000"/>
              </a:buClr>
              <a:buSzPts val="2400"/>
              <a:buFont typeface="Arial"/>
              <a:buChar char="•"/>
            </a:pPr>
            <a:r>
              <a:rPr b="0" i="0" lang="en-US" sz="2400" u="none" cap="none" strike="noStrike">
                <a:solidFill>
                  <a:srgbClr val="000000"/>
                </a:solidFill>
                <a:latin typeface="Arial"/>
                <a:ea typeface="Arial"/>
                <a:cs typeface="Arial"/>
                <a:sym typeface="Arial"/>
              </a:rPr>
              <a:t>Perbandingan hasil sebelum &amp; sesudah improvement pada dataset TinyImageNet</a:t>
            </a:r>
            <a:endParaRPr/>
          </a:p>
          <a:p>
            <a:pPr indent="0" lvl="0" marL="0" marR="0" rtl="0" algn="l">
              <a:lnSpc>
                <a:spcPct val="124000"/>
              </a:lnSpc>
              <a:spcBef>
                <a:spcPts val="0"/>
              </a:spcBef>
              <a:spcAft>
                <a:spcPts val="0"/>
              </a:spcAft>
              <a:buNone/>
            </a:pPr>
            <a:r>
              <a:t/>
            </a:r>
            <a:endParaRPr b="0" i="0" sz="2400" u="none" cap="none" strike="noStrike">
              <a:solidFill>
                <a:srgbClr val="000000"/>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F1EB"/>
        </a:solidFill>
      </p:bgPr>
    </p:bg>
    <p:spTree>
      <p:nvGrpSpPr>
        <p:cNvPr id="307" name="Shape 307"/>
        <p:cNvGrpSpPr/>
        <p:nvPr/>
      </p:nvGrpSpPr>
      <p:grpSpPr>
        <a:xfrm>
          <a:off x="0" y="0"/>
          <a:ext cx="0" cy="0"/>
          <a:chOff x="0" y="0"/>
          <a:chExt cx="0" cy="0"/>
        </a:xfrm>
      </p:grpSpPr>
      <p:grpSp>
        <p:nvGrpSpPr>
          <p:cNvPr id="308" name="Google Shape;308;p17"/>
          <p:cNvGrpSpPr/>
          <p:nvPr/>
        </p:nvGrpSpPr>
        <p:grpSpPr>
          <a:xfrm>
            <a:off x="0" y="-695176"/>
            <a:ext cx="400214" cy="3266926"/>
            <a:chOff x="0" y="-47625"/>
            <a:chExt cx="105406" cy="860425"/>
          </a:xfrm>
        </p:grpSpPr>
        <p:sp>
          <p:nvSpPr>
            <p:cNvPr id="309" name="Google Shape;309;p17"/>
            <p:cNvSpPr/>
            <p:nvPr/>
          </p:nvSpPr>
          <p:spPr>
            <a:xfrm>
              <a:off x="0" y="0"/>
              <a:ext cx="105406" cy="812800"/>
            </a:xfrm>
            <a:custGeom>
              <a:rect b="b" l="l" r="r" t="t"/>
              <a:pathLst>
                <a:path extrusionOk="0" h="812800" w="105406">
                  <a:moveTo>
                    <a:pt x="0" y="0"/>
                  </a:moveTo>
                  <a:lnTo>
                    <a:pt x="105406" y="0"/>
                  </a:lnTo>
                  <a:lnTo>
                    <a:pt x="105406" y="812800"/>
                  </a:lnTo>
                  <a:lnTo>
                    <a:pt x="0" y="812800"/>
                  </a:lnTo>
                  <a:close/>
                </a:path>
              </a:pathLst>
            </a:custGeom>
            <a:solidFill>
              <a:srgbClr val="3C6AA9"/>
            </a:solidFill>
            <a:ln>
              <a:noFill/>
            </a:ln>
          </p:spPr>
        </p:sp>
        <p:sp>
          <p:nvSpPr>
            <p:cNvPr id="310" name="Google Shape;310;p17"/>
            <p:cNvSpPr txBox="1"/>
            <p:nvPr/>
          </p:nvSpPr>
          <p:spPr>
            <a:xfrm>
              <a:off x="0" y="-47625"/>
              <a:ext cx="105406" cy="860425"/>
            </a:xfrm>
            <a:prstGeom prst="rect">
              <a:avLst/>
            </a:prstGeom>
            <a:noFill/>
            <a:ln>
              <a:noFill/>
            </a:ln>
          </p:spPr>
          <p:txBody>
            <a:bodyPr anchorCtr="0" anchor="ctr" bIns="50800" lIns="50800" spcFirstLastPara="1" rIns="50800" wrap="square" tIns="50800">
              <a:noAutofit/>
            </a:bodyPr>
            <a:lstStyle/>
            <a:p>
              <a:pPr indent="0" lvl="0" marL="0" marR="0" rtl="0" algn="ctr">
                <a:lnSpc>
                  <a:spcPct val="1943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aphicFrame>
        <p:nvGraphicFramePr>
          <p:cNvPr id="311" name="Google Shape;311;p17"/>
          <p:cNvGraphicFramePr/>
          <p:nvPr/>
        </p:nvGraphicFramePr>
        <p:xfrm>
          <a:off x="1028700" y="2189030"/>
          <a:ext cx="3000000" cy="3000000"/>
        </p:xfrm>
        <a:graphic>
          <a:graphicData uri="http://schemas.openxmlformats.org/drawingml/2006/table">
            <a:tbl>
              <a:tblPr>
                <a:noFill/>
                <a:tableStyleId>{E832F27F-3C15-4CEB-AC72-8507E108BA62}</a:tableStyleId>
              </a:tblPr>
              <a:tblGrid>
                <a:gridCol w="2431800"/>
                <a:gridCol w="2431800"/>
                <a:gridCol w="10343775"/>
              </a:tblGrid>
              <a:tr h="1177725">
                <a:tc>
                  <a:txBody>
                    <a:bodyPr/>
                    <a:lstStyle/>
                    <a:p>
                      <a:pPr indent="0" lvl="0" marL="0" marR="0" rtl="0" algn="ctr">
                        <a:lnSpc>
                          <a:spcPct val="140000"/>
                        </a:lnSpc>
                        <a:spcBef>
                          <a:spcPts val="0"/>
                        </a:spcBef>
                        <a:spcAft>
                          <a:spcPts val="0"/>
                        </a:spcAft>
                        <a:buNone/>
                      </a:pPr>
                      <a:r>
                        <a:rPr b="1" lang="en-US" sz="2000" u="none" cap="none" strike="noStrike">
                          <a:solidFill>
                            <a:srgbClr val="FFFFFF"/>
                          </a:solidFill>
                          <a:latin typeface="Arial"/>
                          <a:ea typeface="Arial"/>
                          <a:cs typeface="Arial"/>
                          <a:sym typeface="Arial"/>
                        </a:rPr>
                        <a:t>Minggu</a:t>
                      </a:r>
                      <a:endParaRPr sz="1100" u="none" cap="none" strike="noStrike"/>
                    </a:p>
                  </a:txBody>
                  <a:tcPr marT="190500" marB="190500" marR="190500" marL="19050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solidFill>
                      <a:srgbClr val="2A5186"/>
                    </a:solidFill>
                  </a:tcPr>
                </a:tc>
                <a:tc>
                  <a:txBody>
                    <a:bodyPr/>
                    <a:lstStyle/>
                    <a:p>
                      <a:pPr indent="0" lvl="0" marL="0" marR="0" rtl="0" algn="ctr">
                        <a:lnSpc>
                          <a:spcPct val="140000"/>
                        </a:lnSpc>
                        <a:spcBef>
                          <a:spcPts val="0"/>
                        </a:spcBef>
                        <a:spcAft>
                          <a:spcPts val="0"/>
                        </a:spcAft>
                        <a:buNone/>
                      </a:pPr>
                      <a:r>
                        <a:rPr b="1" lang="en-US" sz="2000" u="none" cap="none" strike="noStrike">
                          <a:solidFill>
                            <a:srgbClr val="FFFFFF"/>
                          </a:solidFill>
                          <a:latin typeface="Arial"/>
                          <a:ea typeface="Arial"/>
                          <a:cs typeface="Arial"/>
                          <a:sym typeface="Arial"/>
                        </a:rPr>
                        <a:t>Rentang Tanggal</a:t>
                      </a:r>
                      <a:endParaRPr sz="1100" u="none" cap="none" strike="noStrike"/>
                    </a:p>
                  </a:txBody>
                  <a:tcPr marT="190500" marB="190500" marR="190500" marL="19050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solidFill>
                      <a:srgbClr val="2A5186"/>
                    </a:solidFill>
                  </a:tcPr>
                </a:tc>
                <a:tc>
                  <a:txBody>
                    <a:bodyPr/>
                    <a:lstStyle/>
                    <a:p>
                      <a:pPr indent="0" lvl="0" marL="0" marR="0" rtl="0" algn="ctr">
                        <a:lnSpc>
                          <a:spcPct val="140000"/>
                        </a:lnSpc>
                        <a:spcBef>
                          <a:spcPts val="0"/>
                        </a:spcBef>
                        <a:spcAft>
                          <a:spcPts val="0"/>
                        </a:spcAft>
                        <a:buNone/>
                      </a:pPr>
                      <a:r>
                        <a:rPr b="1" lang="en-US" sz="2000" u="none" cap="none" strike="noStrike">
                          <a:solidFill>
                            <a:srgbClr val="FFFFFF"/>
                          </a:solidFill>
                          <a:latin typeface="Arial"/>
                          <a:ea typeface="Arial"/>
                          <a:cs typeface="Arial"/>
                          <a:sym typeface="Arial"/>
                        </a:rPr>
                        <a:t>Kegiatan</a:t>
                      </a:r>
                      <a:endParaRPr sz="1100" u="none" cap="none" strike="noStrike"/>
                    </a:p>
                  </a:txBody>
                  <a:tcPr marT="190500" marB="190500" marR="190500" marL="19050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solidFill>
                      <a:srgbClr val="2A5186"/>
                    </a:solidFill>
                  </a:tcPr>
                </a:tc>
              </a:tr>
              <a:tr h="2039475">
                <a:tc>
                  <a:txBody>
                    <a:bodyPr/>
                    <a:lstStyle/>
                    <a:p>
                      <a:pPr indent="0" lvl="0" marL="0" marR="0" rtl="0" algn="ctr">
                        <a:lnSpc>
                          <a:spcPct val="140000"/>
                        </a:lnSpc>
                        <a:spcBef>
                          <a:spcPts val="0"/>
                        </a:spcBef>
                        <a:spcAft>
                          <a:spcPts val="0"/>
                        </a:spcAft>
                        <a:buNone/>
                      </a:pPr>
                      <a:r>
                        <a:rPr lang="en-US" sz="2000" u="none" cap="none" strike="noStrike">
                          <a:solidFill>
                            <a:srgbClr val="000000"/>
                          </a:solidFill>
                          <a:latin typeface="Arial"/>
                          <a:ea typeface="Arial"/>
                          <a:cs typeface="Arial"/>
                          <a:sym typeface="Arial"/>
                        </a:rPr>
                        <a:t>Minggu 1</a:t>
                      </a:r>
                      <a:endParaRPr sz="1100" u="none" cap="none" strike="noStrike"/>
                    </a:p>
                  </a:txBody>
                  <a:tcPr marT="190500" marB="190500" marR="190500" marL="19050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c>
                  <a:txBody>
                    <a:bodyPr/>
                    <a:lstStyle/>
                    <a:p>
                      <a:pPr indent="0" lvl="0" marL="0" marR="0" rtl="0" algn="ctr">
                        <a:lnSpc>
                          <a:spcPct val="140000"/>
                        </a:lnSpc>
                        <a:spcBef>
                          <a:spcPts val="0"/>
                        </a:spcBef>
                        <a:spcAft>
                          <a:spcPts val="0"/>
                        </a:spcAft>
                        <a:buNone/>
                      </a:pPr>
                      <a:r>
                        <a:rPr lang="en-US" sz="1800" u="none" cap="none" strike="noStrike">
                          <a:solidFill>
                            <a:srgbClr val="000000"/>
                          </a:solidFill>
                          <a:latin typeface="Arial"/>
                          <a:ea typeface="Arial"/>
                          <a:cs typeface="Arial"/>
                          <a:sym typeface="Arial"/>
                        </a:rPr>
                        <a:t>27 Nov – 3 Des</a:t>
                      </a:r>
                      <a:endParaRPr sz="1100" u="none" cap="none" strike="noStrike"/>
                    </a:p>
                  </a:txBody>
                  <a:tcPr marT="190500" marB="190500" marR="190500" marL="19050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c>
                  <a:txBody>
                    <a:bodyPr/>
                    <a:lstStyle/>
                    <a:p>
                      <a:pPr indent="0" lvl="0" marL="0" marR="0" rtl="0" algn="just">
                        <a:lnSpc>
                          <a:spcPct val="140000"/>
                        </a:lnSpc>
                        <a:spcBef>
                          <a:spcPts val="0"/>
                        </a:spcBef>
                        <a:spcAft>
                          <a:spcPts val="0"/>
                        </a:spcAft>
                        <a:buNone/>
                      </a:pPr>
                      <a:r>
                        <a:rPr lang="en-US" sz="1800" u="none" cap="none" strike="noStrike">
                          <a:solidFill>
                            <a:srgbClr val="000000"/>
                          </a:solidFill>
                          <a:latin typeface="Arial"/>
                          <a:ea typeface="Arial"/>
                          <a:cs typeface="Arial"/>
                          <a:sym typeface="Arial"/>
                        </a:rPr>
                        <a:t>- Setup environment &amp; dataset Tiny-ImageNet</a:t>
                      </a:r>
                      <a:endParaRPr sz="1100" u="none" cap="none" strike="noStrike"/>
                    </a:p>
                    <a:p>
                      <a:pPr indent="0" lvl="0" marL="0" marR="0" rtl="0" algn="just">
                        <a:lnSpc>
                          <a:spcPct val="140000"/>
                        </a:lnSpc>
                        <a:spcBef>
                          <a:spcPts val="0"/>
                        </a:spcBef>
                        <a:spcAft>
                          <a:spcPts val="0"/>
                        </a:spcAft>
                        <a:buNone/>
                      </a:pPr>
                      <a:r>
                        <a:rPr lang="en-US" sz="1800" u="none" cap="none" strike="noStrike">
                          <a:solidFill>
                            <a:srgbClr val="000000"/>
                          </a:solidFill>
                          <a:latin typeface="Arial"/>
                          <a:ea typeface="Arial"/>
                          <a:cs typeface="Arial"/>
                          <a:sym typeface="Arial"/>
                        </a:rPr>
                        <a:t>- Menjalankan baseline ConvNeXt (pretrained)</a:t>
                      </a:r>
                      <a:endParaRPr/>
                    </a:p>
                    <a:p>
                      <a:pPr indent="0" lvl="0" marL="0" marR="0" rtl="0" algn="just">
                        <a:lnSpc>
                          <a:spcPct val="140000"/>
                        </a:lnSpc>
                        <a:spcBef>
                          <a:spcPts val="0"/>
                        </a:spcBef>
                        <a:spcAft>
                          <a:spcPts val="0"/>
                        </a:spcAft>
                        <a:buNone/>
                      </a:pPr>
                      <a:r>
                        <a:rPr lang="en-US" sz="1800" u="none" cap="none" strike="noStrike">
                          <a:solidFill>
                            <a:srgbClr val="000000"/>
                          </a:solidFill>
                          <a:latin typeface="Arial"/>
                          <a:ea typeface="Arial"/>
                          <a:cs typeface="Arial"/>
                          <a:sym typeface="Arial"/>
                        </a:rPr>
                        <a:t>- Fine-tuning baseline</a:t>
                      </a:r>
                      <a:endParaRPr/>
                    </a:p>
                    <a:p>
                      <a:pPr indent="0" lvl="0" marL="0" marR="0" rtl="0" algn="just">
                        <a:lnSpc>
                          <a:spcPct val="140000"/>
                        </a:lnSpc>
                        <a:spcBef>
                          <a:spcPts val="0"/>
                        </a:spcBef>
                        <a:spcAft>
                          <a:spcPts val="0"/>
                        </a:spcAft>
                        <a:buNone/>
                      </a:pPr>
                      <a:r>
                        <a:rPr lang="en-US" sz="1800" u="none" cap="none" strike="noStrike">
                          <a:solidFill>
                            <a:srgbClr val="000000"/>
                          </a:solidFill>
                          <a:latin typeface="Arial"/>
                          <a:ea typeface="Arial"/>
                          <a:cs typeface="Arial"/>
                          <a:sym typeface="Arial"/>
                        </a:rPr>
                        <a:t>- Mengumpulkan hasil awal (loss, akurasi, confusion matrix)</a:t>
                      </a:r>
                      <a:endParaRPr/>
                    </a:p>
                    <a:p>
                      <a:pPr indent="0" lvl="0" marL="0" marR="0" rtl="0" algn="just">
                        <a:lnSpc>
                          <a:spcPct val="140000"/>
                        </a:lnSpc>
                        <a:spcBef>
                          <a:spcPts val="0"/>
                        </a:spcBef>
                        <a:spcAft>
                          <a:spcPts val="0"/>
                        </a:spcAft>
                        <a:buNone/>
                      </a:pPr>
                      <a:r>
                        <a:rPr lang="en-US" sz="1800" u="none" cap="none" strike="noStrike">
                          <a:solidFill>
                            <a:srgbClr val="000000"/>
                          </a:solidFill>
                          <a:latin typeface="Arial"/>
                          <a:ea typeface="Arial"/>
                          <a:cs typeface="Arial"/>
                          <a:sym typeface="Arial"/>
                        </a:rPr>
                        <a:t>- Menyusun dokumentasi baseline</a:t>
                      </a:r>
                      <a:endParaRPr/>
                    </a:p>
                  </a:txBody>
                  <a:tcPr marT="190500" marB="190500" marR="190500" marL="19050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r>
              <a:tr h="2039475">
                <a:tc>
                  <a:txBody>
                    <a:bodyPr/>
                    <a:lstStyle/>
                    <a:p>
                      <a:pPr indent="0" lvl="0" marL="0" marR="0" rtl="0" algn="ctr">
                        <a:lnSpc>
                          <a:spcPct val="140000"/>
                        </a:lnSpc>
                        <a:spcBef>
                          <a:spcPts val="0"/>
                        </a:spcBef>
                        <a:spcAft>
                          <a:spcPts val="0"/>
                        </a:spcAft>
                        <a:buNone/>
                      </a:pPr>
                      <a:r>
                        <a:rPr lang="en-US" sz="2000" u="none" cap="none" strike="noStrike">
                          <a:solidFill>
                            <a:srgbClr val="000000"/>
                          </a:solidFill>
                          <a:latin typeface="Arial"/>
                          <a:ea typeface="Arial"/>
                          <a:cs typeface="Arial"/>
                          <a:sym typeface="Arial"/>
                        </a:rPr>
                        <a:t>Minggu 2</a:t>
                      </a:r>
                      <a:endParaRPr sz="1100" u="none" cap="none" strike="noStrike"/>
                    </a:p>
                  </a:txBody>
                  <a:tcPr marT="190500" marB="190500" marR="190500" marL="19050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c>
                  <a:txBody>
                    <a:bodyPr/>
                    <a:lstStyle/>
                    <a:p>
                      <a:pPr indent="0" lvl="0" marL="0" marR="0" rtl="0" algn="ctr">
                        <a:lnSpc>
                          <a:spcPct val="254545"/>
                        </a:lnSpc>
                        <a:spcBef>
                          <a:spcPts val="0"/>
                        </a:spcBef>
                        <a:spcAft>
                          <a:spcPts val="0"/>
                        </a:spcAft>
                        <a:buNone/>
                      </a:pPr>
                      <a:r>
                        <a:t/>
                      </a:r>
                      <a:endParaRPr sz="1100" u="none" cap="none" strike="noStrike"/>
                    </a:p>
                    <a:p>
                      <a:pPr indent="0" lvl="0" marL="0" marR="0" rtl="0" algn="ctr">
                        <a:lnSpc>
                          <a:spcPct val="140000"/>
                        </a:lnSpc>
                        <a:spcBef>
                          <a:spcPts val="0"/>
                        </a:spcBef>
                        <a:spcAft>
                          <a:spcPts val="0"/>
                        </a:spcAft>
                        <a:buNone/>
                      </a:pPr>
                      <a:r>
                        <a:rPr lang="en-US" sz="2000" u="none" cap="none" strike="noStrike">
                          <a:solidFill>
                            <a:srgbClr val="000000"/>
                          </a:solidFill>
                          <a:latin typeface="Arial"/>
                          <a:ea typeface="Arial"/>
                          <a:cs typeface="Arial"/>
                          <a:sym typeface="Arial"/>
                        </a:rPr>
                        <a:t>4 – 10 Des</a:t>
                      </a:r>
                      <a:endParaRPr/>
                    </a:p>
                    <a:p>
                      <a:pPr indent="0" lvl="0" marL="0" marR="0" rtl="0" algn="ctr">
                        <a:lnSpc>
                          <a:spcPct val="140000"/>
                        </a:lnSpc>
                        <a:spcBef>
                          <a:spcPts val="0"/>
                        </a:spcBef>
                        <a:spcAft>
                          <a:spcPts val="0"/>
                        </a:spcAft>
                        <a:buNone/>
                      </a:pPr>
                      <a:r>
                        <a:t/>
                      </a:r>
                      <a:endParaRPr sz="2000" u="none" cap="none" strike="noStrike">
                        <a:solidFill>
                          <a:srgbClr val="000000"/>
                        </a:solidFill>
                        <a:latin typeface="Arial"/>
                        <a:ea typeface="Arial"/>
                        <a:cs typeface="Arial"/>
                        <a:sym typeface="Arial"/>
                      </a:endParaRPr>
                    </a:p>
                  </a:txBody>
                  <a:tcPr marT="190500" marB="190500" marR="190500" marL="19050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c>
                  <a:txBody>
                    <a:bodyPr/>
                    <a:lstStyle/>
                    <a:p>
                      <a:pPr indent="0" lvl="0" marL="0" marR="0" rtl="0" algn="l">
                        <a:lnSpc>
                          <a:spcPct val="140000"/>
                        </a:lnSpc>
                        <a:spcBef>
                          <a:spcPts val="0"/>
                        </a:spcBef>
                        <a:spcAft>
                          <a:spcPts val="0"/>
                        </a:spcAft>
                        <a:buNone/>
                      </a:pPr>
                      <a:r>
                        <a:rPr lang="en-US" sz="1800" u="none" cap="none" strike="noStrike">
                          <a:solidFill>
                            <a:srgbClr val="000000"/>
                          </a:solidFill>
                          <a:latin typeface="Arial"/>
                          <a:ea typeface="Arial"/>
                          <a:cs typeface="Arial"/>
                          <a:sym typeface="Arial"/>
                        </a:rPr>
                        <a:t>- Implementasi modul Cross-Attention</a:t>
                      </a:r>
                      <a:endParaRPr sz="1100" u="none" cap="none" strike="noStrike"/>
                    </a:p>
                    <a:p>
                      <a:pPr indent="0" lvl="0" marL="0" marR="0" rtl="0" algn="l">
                        <a:lnSpc>
                          <a:spcPct val="140000"/>
                        </a:lnSpc>
                        <a:spcBef>
                          <a:spcPts val="0"/>
                        </a:spcBef>
                        <a:spcAft>
                          <a:spcPts val="0"/>
                        </a:spcAft>
                        <a:buNone/>
                      </a:pPr>
                      <a:r>
                        <a:rPr lang="en-US" sz="1800" u="none" cap="none" strike="noStrike">
                          <a:solidFill>
                            <a:srgbClr val="000000"/>
                          </a:solidFill>
                          <a:latin typeface="Arial"/>
                          <a:ea typeface="Arial"/>
                          <a:cs typeface="Arial"/>
                          <a:sym typeface="Arial"/>
                        </a:rPr>
                        <a:t>- Menambahkan augmentasi (RandAugment/Cutout)</a:t>
                      </a:r>
                      <a:endParaRPr/>
                    </a:p>
                    <a:p>
                      <a:pPr indent="0" lvl="0" marL="0" marR="0" rtl="0" algn="l">
                        <a:lnSpc>
                          <a:spcPct val="140000"/>
                        </a:lnSpc>
                        <a:spcBef>
                          <a:spcPts val="0"/>
                        </a:spcBef>
                        <a:spcAft>
                          <a:spcPts val="0"/>
                        </a:spcAft>
                        <a:buNone/>
                      </a:pPr>
                      <a:r>
                        <a:rPr lang="en-US" sz="1800" u="none" cap="none" strike="noStrike">
                          <a:solidFill>
                            <a:srgbClr val="000000"/>
                          </a:solidFill>
                          <a:latin typeface="Arial"/>
                          <a:ea typeface="Arial"/>
                          <a:cs typeface="Arial"/>
                          <a:sym typeface="Arial"/>
                        </a:rPr>
                        <a:t>- Debiasing dengan reweight sampling</a:t>
                      </a:r>
                      <a:endParaRPr/>
                    </a:p>
                    <a:p>
                      <a:pPr indent="0" lvl="0" marL="0" marR="0" rtl="0" algn="l">
                        <a:lnSpc>
                          <a:spcPct val="140000"/>
                        </a:lnSpc>
                        <a:spcBef>
                          <a:spcPts val="0"/>
                        </a:spcBef>
                        <a:spcAft>
                          <a:spcPts val="0"/>
                        </a:spcAft>
                        <a:buNone/>
                      </a:pPr>
                      <a:r>
                        <a:rPr lang="en-US" sz="1800" u="none" cap="none" strike="noStrike">
                          <a:solidFill>
                            <a:srgbClr val="000000"/>
                          </a:solidFill>
                          <a:latin typeface="Arial"/>
                          <a:ea typeface="Arial"/>
                          <a:cs typeface="Arial"/>
                          <a:sym typeface="Arial"/>
                        </a:rPr>
                        <a:t>- Menjalankan training dengan improvement</a:t>
                      </a:r>
                      <a:endParaRPr/>
                    </a:p>
                    <a:p>
                      <a:pPr indent="0" lvl="0" marL="0" marR="0" rtl="0" algn="l">
                        <a:lnSpc>
                          <a:spcPct val="140000"/>
                        </a:lnSpc>
                        <a:spcBef>
                          <a:spcPts val="0"/>
                        </a:spcBef>
                        <a:spcAft>
                          <a:spcPts val="0"/>
                        </a:spcAft>
                        <a:buNone/>
                      </a:pPr>
                      <a:r>
                        <a:rPr lang="en-US" sz="1800" u="none" cap="none" strike="noStrike">
                          <a:solidFill>
                            <a:srgbClr val="000000"/>
                          </a:solidFill>
                          <a:latin typeface="Arial"/>
                          <a:ea typeface="Arial"/>
                          <a:cs typeface="Arial"/>
                          <a:sym typeface="Arial"/>
                        </a:rPr>
                        <a:t>- Membandingkan hasil dengan baseline</a:t>
                      </a:r>
                      <a:endParaRPr/>
                    </a:p>
                  </a:txBody>
                  <a:tcPr marT="190500" marB="190500" marR="190500" marL="19050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r>
              <a:tr h="2039475">
                <a:tc>
                  <a:txBody>
                    <a:bodyPr/>
                    <a:lstStyle/>
                    <a:p>
                      <a:pPr indent="0" lvl="0" marL="0" marR="0" rtl="0" algn="ctr">
                        <a:lnSpc>
                          <a:spcPct val="140000"/>
                        </a:lnSpc>
                        <a:spcBef>
                          <a:spcPts val="0"/>
                        </a:spcBef>
                        <a:spcAft>
                          <a:spcPts val="0"/>
                        </a:spcAft>
                        <a:buNone/>
                      </a:pPr>
                      <a:r>
                        <a:rPr lang="en-US" sz="2000" u="none" cap="none" strike="noStrike">
                          <a:solidFill>
                            <a:srgbClr val="000000"/>
                          </a:solidFill>
                          <a:latin typeface="Arial"/>
                          <a:ea typeface="Arial"/>
                          <a:cs typeface="Arial"/>
                          <a:sym typeface="Arial"/>
                        </a:rPr>
                        <a:t>Minggu 3</a:t>
                      </a:r>
                      <a:endParaRPr sz="1100" u="none" cap="none" strike="noStrike"/>
                    </a:p>
                  </a:txBody>
                  <a:tcPr marT="190500" marB="190500" marR="190500" marL="19050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c>
                  <a:txBody>
                    <a:bodyPr/>
                    <a:lstStyle/>
                    <a:p>
                      <a:pPr indent="0" lvl="0" marL="0" marR="0" rtl="0" algn="ctr">
                        <a:lnSpc>
                          <a:spcPct val="254545"/>
                        </a:lnSpc>
                        <a:spcBef>
                          <a:spcPts val="0"/>
                        </a:spcBef>
                        <a:spcAft>
                          <a:spcPts val="0"/>
                        </a:spcAft>
                        <a:buNone/>
                      </a:pPr>
                      <a:r>
                        <a:t/>
                      </a:r>
                      <a:endParaRPr sz="1100" u="none" cap="none" strike="noStrike"/>
                    </a:p>
                    <a:p>
                      <a:pPr indent="0" lvl="0" marL="0" marR="0" rtl="0" algn="ctr">
                        <a:lnSpc>
                          <a:spcPct val="140000"/>
                        </a:lnSpc>
                        <a:spcBef>
                          <a:spcPts val="0"/>
                        </a:spcBef>
                        <a:spcAft>
                          <a:spcPts val="0"/>
                        </a:spcAft>
                        <a:buNone/>
                      </a:pPr>
                      <a:r>
                        <a:rPr lang="en-US" sz="2000" u="none" cap="none" strike="noStrike">
                          <a:solidFill>
                            <a:srgbClr val="000000"/>
                          </a:solidFill>
                          <a:latin typeface="Arial"/>
                          <a:ea typeface="Arial"/>
                          <a:cs typeface="Arial"/>
                          <a:sym typeface="Arial"/>
                        </a:rPr>
                        <a:t>11 – 17 Des</a:t>
                      </a:r>
                      <a:endParaRPr/>
                    </a:p>
                    <a:p>
                      <a:pPr indent="0" lvl="0" marL="0" marR="0" rtl="0" algn="ctr">
                        <a:lnSpc>
                          <a:spcPct val="140000"/>
                        </a:lnSpc>
                        <a:spcBef>
                          <a:spcPts val="0"/>
                        </a:spcBef>
                        <a:spcAft>
                          <a:spcPts val="0"/>
                        </a:spcAft>
                        <a:buNone/>
                      </a:pPr>
                      <a:r>
                        <a:t/>
                      </a:r>
                      <a:endParaRPr sz="2000" u="none" cap="none" strike="noStrike">
                        <a:solidFill>
                          <a:srgbClr val="000000"/>
                        </a:solidFill>
                        <a:latin typeface="Arial"/>
                        <a:ea typeface="Arial"/>
                        <a:cs typeface="Arial"/>
                        <a:sym typeface="Arial"/>
                      </a:endParaRPr>
                    </a:p>
                  </a:txBody>
                  <a:tcPr marT="190500" marB="190500" marR="190500" marL="19050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c>
                  <a:txBody>
                    <a:bodyPr/>
                    <a:lstStyle/>
                    <a:p>
                      <a:pPr indent="0" lvl="0" marL="0" marR="0" rtl="0" algn="l">
                        <a:lnSpc>
                          <a:spcPct val="140000"/>
                        </a:lnSpc>
                        <a:spcBef>
                          <a:spcPts val="0"/>
                        </a:spcBef>
                        <a:spcAft>
                          <a:spcPts val="0"/>
                        </a:spcAft>
                        <a:buNone/>
                      </a:pPr>
                      <a:r>
                        <a:rPr lang="en-US" sz="1800" u="none" cap="none" strike="noStrike">
                          <a:solidFill>
                            <a:srgbClr val="000000"/>
                          </a:solidFill>
                          <a:latin typeface="Arial"/>
                          <a:ea typeface="Arial"/>
                          <a:cs typeface="Arial"/>
                          <a:sym typeface="Arial"/>
                        </a:rPr>
                        <a:t>- Analisis akurasi &amp; grafik final</a:t>
                      </a:r>
                      <a:endParaRPr sz="1100" u="none" cap="none" strike="noStrike"/>
                    </a:p>
                    <a:p>
                      <a:pPr indent="0" lvl="0" marL="0" marR="0" rtl="0" algn="l">
                        <a:lnSpc>
                          <a:spcPct val="140000"/>
                        </a:lnSpc>
                        <a:spcBef>
                          <a:spcPts val="0"/>
                        </a:spcBef>
                        <a:spcAft>
                          <a:spcPts val="0"/>
                        </a:spcAft>
                        <a:buNone/>
                      </a:pPr>
                      <a:r>
                        <a:rPr lang="en-US" sz="1800" u="none" cap="none" strike="noStrike">
                          <a:solidFill>
                            <a:srgbClr val="000000"/>
                          </a:solidFill>
                          <a:latin typeface="Arial"/>
                          <a:ea typeface="Arial"/>
                          <a:cs typeface="Arial"/>
                          <a:sym typeface="Arial"/>
                        </a:rPr>
                        <a:t>- Penyusunan paper</a:t>
                      </a:r>
                      <a:endParaRPr/>
                    </a:p>
                    <a:p>
                      <a:pPr indent="0" lvl="0" marL="0" marR="0" rtl="0" algn="l">
                        <a:lnSpc>
                          <a:spcPct val="140000"/>
                        </a:lnSpc>
                        <a:spcBef>
                          <a:spcPts val="0"/>
                        </a:spcBef>
                        <a:spcAft>
                          <a:spcPts val="0"/>
                        </a:spcAft>
                        <a:buNone/>
                      </a:pPr>
                      <a:r>
                        <a:rPr lang="en-US" sz="1800" u="none" cap="none" strike="noStrike">
                          <a:solidFill>
                            <a:srgbClr val="000000"/>
                          </a:solidFill>
                          <a:latin typeface="Arial"/>
                          <a:ea typeface="Arial"/>
                          <a:cs typeface="Arial"/>
                          <a:sym typeface="Arial"/>
                        </a:rPr>
                        <a:t>- Membuat slide presentasi akhir</a:t>
                      </a:r>
                      <a:endParaRPr/>
                    </a:p>
                    <a:p>
                      <a:pPr indent="0" lvl="0" marL="0" marR="0" rtl="0" algn="l">
                        <a:lnSpc>
                          <a:spcPct val="140000"/>
                        </a:lnSpc>
                        <a:spcBef>
                          <a:spcPts val="0"/>
                        </a:spcBef>
                        <a:spcAft>
                          <a:spcPts val="0"/>
                        </a:spcAft>
                        <a:buNone/>
                      </a:pPr>
                      <a:r>
                        <a:rPr lang="en-US" sz="1800" u="none" cap="none" strike="noStrike">
                          <a:solidFill>
                            <a:srgbClr val="000000"/>
                          </a:solidFill>
                          <a:latin typeface="Arial"/>
                          <a:ea typeface="Arial"/>
                          <a:cs typeface="Arial"/>
                          <a:sym typeface="Arial"/>
                        </a:rPr>
                        <a:t>- Revisi dan finalisasi keseluruhan proyek</a:t>
                      </a:r>
                      <a:endParaRPr/>
                    </a:p>
                    <a:p>
                      <a:pPr indent="0" lvl="0" marL="0" marR="0" rtl="0" algn="l">
                        <a:lnSpc>
                          <a:spcPct val="140000"/>
                        </a:lnSpc>
                        <a:spcBef>
                          <a:spcPts val="0"/>
                        </a:spcBef>
                        <a:spcAft>
                          <a:spcPts val="0"/>
                        </a:spcAft>
                        <a:buNone/>
                      </a:pPr>
                      <a:r>
                        <a:rPr lang="en-US" sz="1800" u="none" cap="none" strike="noStrike">
                          <a:solidFill>
                            <a:srgbClr val="000000"/>
                          </a:solidFill>
                          <a:latin typeface="Arial"/>
                          <a:ea typeface="Arial"/>
                          <a:cs typeface="Arial"/>
                          <a:sym typeface="Arial"/>
                        </a:rPr>
                        <a:t>- Presentasi revisi</a:t>
                      </a:r>
                      <a:endParaRPr/>
                    </a:p>
                  </a:txBody>
                  <a:tcPr marT="190500" marB="190500" marR="190500" marL="19050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r>
            </a:tbl>
          </a:graphicData>
        </a:graphic>
      </p:graphicFrame>
      <p:sp>
        <p:nvSpPr>
          <p:cNvPr id="312" name="Google Shape;312;p17"/>
          <p:cNvSpPr txBox="1"/>
          <p:nvPr/>
        </p:nvSpPr>
        <p:spPr>
          <a:xfrm>
            <a:off x="653725" y="552354"/>
            <a:ext cx="7621336" cy="1636675"/>
          </a:xfrm>
          <a:prstGeom prst="rect">
            <a:avLst/>
          </a:prstGeom>
          <a:noFill/>
          <a:ln>
            <a:noFill/>
          </a:ln>
        </p:spPr>
        <p:txBody>
          <a:bodyPr anchorCtr="0" anchor="t" bIns="0" lIns="0" spcFirstLastPara="1" rIns="0" wrap="square" tIns="0">
            <a:spAutoFit/>
          </a:bodyPr>
          <a:lstStyle/>
          <a:p>
            <a:pPr indent="0" lvl="0" marL="0" marR="0" rtl="0" algn="l">
              <a:lnSpc>
                <a:spcPct val="89000"/>
              </a:lnSpc>
              <a:spcBef>
                <a:spcPts val="0"/>
              </a:spcBef>
              <a:spcAft>
                <a:spcPts val="0"/>
              </a:spcAft>
              <a:buNone/>
            </a:pPr>
            <a:r>
              <a:rPr b="0" i="0" lang="en-US" sz="13264" u="none" cap="none" strike="noStrike">
                <a:solidFill>
                  <a:srgbClr val="3C6AA9"/>
                </a:solidFill>
                <a:latin typeface="Arial"/>
                <a:ea typeface="Arial"/>
                <a:cs typeface="Arial"/>
                <a:sym typeface="Arial"/>
              </a:rPr>
              <a:t>Timeline </a:t>
            </a:r>
            <a:endParaRPr/>
          </a:p>
        </p:txBody>
      </p:sp>
      <p:sp>
        <p:nvSpPr>
          <p:cNvPr id="313" name="Google Shape;313;p17"/>
          <p:cNvSpPr txBox="1"/>
          <p:nvPr/>
        </p:nvSpPr>
        <p:spPr>
          <a:xfrm>
            <a:off x="17259300" y="9210675"/>
            <a:ext cx="152400" cy="200025"/>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2000" u="none" cap="none" strike="noStrike">
                <a:solidFill>
                  <a:srgbClr val="3C6AA9"/>
                </a:solidFill>
                <a:latin typeface="Arial"/>
                <a:ea typeface="Arial"/>
                <a:cs typeface="Arial"/>
                <a:sym typeface="Arial"/>
              </a:rPr>
              <a:t>17</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F1EB"/>
        </a:solidFill>
      </p:bgPr>
    </p:bg>
    <p:spTree>
      <p:nvGrpSpPr>
        <p:cNvPr id="317" name="Shape 317"/>
        <p:cNvGrpSpPr/>
        <p:nvPr/>
      </p:nvGrpSpPr>
      <p:grpSpPr>
        <a:xfrm>
          <a:off x="0" y="0"/>
          <a:ext cx="0" cy="0"/>
          <a:chOff x="0" y="0"/>
          <a:chExt cx="0" cy="0"/>
        </a:xfrm>
      </p:grpSpPr>
      <p:grpSp>
        <p:nvGrpSpPr>
          <p:cNvPr id="318" name="Google Shape;318;p18"/>
          <p:cNvGrpSpPr/>
          <p:nvPr/>
        </p:nvGrpSpPr>
        <p:grpSpPr>
          <a:xfrm>
            <a:off x="0" y="-339934"/>
            <a:ext cx="400214" cy="3266926"/>
            <a:chOff x="0" y="-47625"/>
            <a:chExt cx="105406" cy="860425"/>
          </a:xfrm>
        </p:grpSpPr>
        <p:sp>
          <p:nvSpPr>
            <p:cNvPr id="319" name="Google Shape;319;p18"/>
            <p:cNvSpPr/>
            <p:nvPr/>
          </p:nvSpPr>
          <p:spPr>
            <a:xfrm>
              <a:off x="0" y="0"/>
              <a:ext cx="105406" cy="812800"/>
            </a:xfrm>
            <a:custGeom>
              <a:rect b="b" l="l" r="r" t="t"/>
              <a:pathLst>
                <a:path extrusionOk="0" h="812800" w="105406">
                  <a:moveTo>
                    <a:pt x="0" y="0"/>
                  </a:moveTo>
                  <a:lnTo>
                    <a:pt x="105406" y="0"/>
                  </a:lnTo>
                  <a:lnTo>
                    <a:pt x="105406" y="812800"/>
                  </a:lnTo>
                  <a:lnTo>
                    <a:pt x="0" y="812800"/>
                  </a:lnTo>
                  <a:close/>
                </a:path>
              </a:pathLst>
            </a:custGeom>
            <a:solidFill>
              <a:srgbClr val="3C6AA9"/>
            </a:solidFill>
            <a:ln>
              <a:noFill/>
            </a:ln>
          </p:spPr>
        </p:sp>
        <p:sp>
          <p:nvSpPr>
            <p:cNvPr id="320" name="Google Shape;320;p18"/>
            <p:cNvSpPr txBox="1"/>
            <p:nvPr/>
          </p:nvSpPr>
          <p:spPr>
            <a:xfrm>
              <a:off x="0" y="-47625"/>
              <a:ext cx="105406" cy="860425"/>
            </a:xfrm>
            <a:prstGeom prst="rect">
              <a:avLst/>
            </a:prstGeom>
            <a:noFill/>
            <a:ln>
              <a:noFill/>
            </a:ln>
          </p:spPr>
          <p:txBody>
            <a:bodyPr anchorCtr="0" anchor="ctr" bIns="50800" lIns="50800" spcFirstLastPara="1" rIns="50800" wrap="square" tIns="50800">
              <a:noAutofit/>
            </a:bodyPr>
            <a:lstStyle/>
            <a:p>
              <a:pPr indent="0" lvl="0" marL="0" marR="0" rtl="0" algn="ctr">
                <a:lnSpc>
                  <a:spcPct val="1943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321" name="Google Shape;321;p18"/>
          <p:cNvSpPr txBox="1"/>
          <p:nvPr/>
        </p:nvSpPr>
        <p:spPr>
          <a:xfrm>
            <a:off x="631103" y="171450"/>
            <a:ext cx="13210544" cy="1461144"/>
          </a:xfrm>
          <a:prstGeom prst="rect">
            <a:avLst/>
          </a:prstGeom>
          <a:noFill/>
          <a:ln>
            <a:noFill/>
          </a:ln>
        </p:spPr>
        <p:txBody>
          <a:bodyPr anchorCtr="0" anchor="t" bIns="0" lIns="0" spcFirstLastPara="1" rIns="0" wrap="square" tIns="0">
            <a:spAutoFit/>
          </a:bodyPr>
          <a:lstStyle/>
          <a:p>
            <a:pPr indent="0" lvl="0" marL="0" marR="0" rtl="0" algn="l">
              <a:lnSpc>
                <a:spcPct val="103000"/>
              </a:lnSpc>
              <a:spcBef>
                <a:spcPts val="0"/>
              </a:spcBef>
              <a:spcAft>
                <a:spcPts val="0"/>
              </a:spcAft>
              <a:buNone/>
            </a:pPr>
            <a:r>
              <a:rPr b="1" i="0" lang="en-US" sz="10765" u="none" cap="none" strike="noStrike">
                <a:solidFill>
                  <a:srgbClr val="3C6AA9"/>
                </a:solidFill>
                <a:latin typeface="Arial"/>
                <a:ea typeface="Arial"/>
                <a:cs typeface="Arial"/>
                <a:sym typeface="Arial"/>
              </a:rPr>
              <a:t>Eksperimen dan Hasil</a:t>
            </a:r>
            <a:endParaRPr/>
          </a:p>
        </p:txBody>
      </p:sp>
      <p:sp>
        <p:nvSpPr>
          <p:cNvPr id="322" name="Google Shape;322;p18"/>
          <p:cNvSpPr txBox="1"/>
          <p:nvPr/>
        </p:nvSpPr>
        <p:spPr>
          <a:xfrm>
            <a:off x="9139238" y="4945049"/>
            <a:ext cx="9525" cy="349277"/>
          </a:xfrm>
          <a:prstGeom prst="rect">
            <a:avLst/>
          </a:prstGeom>
          <a:noFill/>
          <a:ln>
            <a:noFill/>
          </a:ln>
        </p:spPr>
        <p:txBody>
          <a:bodyPr anchorCtr="0" anchor="t" bIns="0" lIns="0" spcFirstLastPara="1" rIns="0" wrap="square" tIns="0">
            <a:spAutoFit/>
          </a:bodyPr>
          <a:lstStyle/>
          <a:p>
            <a:pPr indent="0" lvl="0" marL="0" marR="0" rtl="0" algn="ctr">
              <a:lnSpc>
                <a:spcPct val="155555"/>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323" name="Google Shape;323;p18"/>
          <p:cNvSpPr txBox="1"/>
          <p:nvPr/>
        </p:nvSpPr>
        <p:spPr>
          <a:xfrm>
            <a:off x="17259300" y="9210675"/>
            <a:ext cx="152400" cy="200025"/>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2000" u="none" cap="none" strike="noStrike">
                <a:solidFill>
                  <a:srgbClr val="000000"/>
                </a:solidFill>
                <a:latin typeface="Arial"/>
                <a:ea typeface="Arial"/>
                <a:cs typeface="Arial"/>
                <a:sym typeface="Arial"/>
              </a:rPr>
              <a:t>18</a:t>
            </a:r>
            <a:endParaRPr/>
          </a:p>
        </p:txBody>
      </p:sp>
      <p:graphicFrame>
        <p:nvGraphicFramePr>
          <p:cNvPr id="324" name="Google Shape;324;p18"/>
          <p:cNvGraphicFramePr/>
          <p:nvPr/>
        </p:nvGraphicFramePr>
        <p:xfrm>
          <a:off x="2557922" y="3212800"/>
          <a:ext cx="3000000" cy="3000000"/>
        </p:xfrm>
        <a:graphic>
          <a:graphicData uri="http://schemas.openxmlformats.org/drawingml/2006/table">
            <a:tbl>
              <a:tblPr>
                <a:noFill/>
                <a:tableStyleId>{E832F27F-3C15-4CEB-AC72-8507E108BA62}</a:tableStyleId>
              </a:tblPr>
              <a:tblGrid>
                <a:gridCol w="2779575"/>
                <a:gridCol w="3762000"/>
                <a:gridCol w="1940150"/>
                <a:gridCol w="2207125"/>
                <a:gridCol w="2483325"/>
              </a:tblGrid>
              <a:tr h="1738575">
                <a:tc>
                  <a:txBody>
                    <a:bodyPr/>
                    <a:lstStyle/>
                    <a:p>
                      <a:pPr indent="0" lvl="0" marL="0" marR="0" rtl="0" algn="ctr">
                        <a:lnSpc>
                          <a:spcPct val="140000"/>
                        </a:lnSpc>
                        <a:spcBef>
                          <a:spcPts val="0"/>
                        </a:spcBef>
                        <a:spcAft>
                          <a:spcPts val="0"/>
                        </a:spcAft>
                        <a:buNone/>
                      </a:pPr>
                      <a:r>
                        <a:rPr b="1" lang="en-US" sz="2000" u="none" cap="none" strike="noStrike">
                          <a:solidFill>
                            <a:srgbClr val="000000"/>
                          </a:solidFill>
                          <a:latin typeface="Arial"/>
                          <a:ea typeface="Arial"/>
                          <a:cs typeface="Arial"/>
                          <a:sym typeface="Arial"/>
                        </a:rPr>
                        <a:t>Model Scenario</a:t>
                      </a:r>
                      <a:endParaRPr sz="1100" u="none" cap="none" strike="noStrike"/>
                    </a:p>
                  </a:txBody>
                  <a:tcPr marT="190500" marB="190500" marR="190500" marL="19050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c>
                  <a:txBody>
                    <a:bodyPr/>
                    <a:lstStyle/>
                    <a:p>
                      <a:pPr indent="0" lvl="0" marL="0" marR="0" rtl="0" algn="ctr">
                        <a:lnSpc>
                          <a:spcPct val="140000"/>
                        </a:lnSpc>
                        <a:spcBef>
                          <a:spcPts val="0"/>
                        </a:spcBef>
                        <a:spcAft>
                          <a:spcPts val="0"/>
                        </a:spcAft>
                        <a:buNone/>
                      </a:pPr>
                      <a:r>
                        <a:rPr b="1" lang="en-US" sz="2000" u="none" cap="none" strike="noStrike">
                          <a:solidFill>
                            <a:srgbClr val="000000"/>
                          </a:solidFill>
                          <a:latin typeface="Arial"/>
                          <a:ea typeface="Arial"/>
                          <a:cs typeface="Arial"/>
                          <a:sym typeface="Arial"/>
                        </a:rPr>
                        <a:t>Improvement</a:t>
                      </a:r>
                      <a:endParaRPr sz="1100" u="none" cap="none" strike="noStrike"/>
                    </a:p>
                  </a:txBody>
                  <a:tcPr marT="190500" marB="190500" marR="190500" marL="19050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c>
                  <a:txBody>
                    <a:bodyPr/>
                    <a:lstStyle/>
                    <a:p>
                      <a:pPr indent="0" lvl="0" marL="0" marR="0" rtl="0" algn="ctr">
                        <a:lnSpc>
                          <a:spcPct val="140000"/>
                        </a:lnSpc>
                        <a:spcBef>
                          <a:spcPts val="0"/>
                        </a:spcBef>
                        <a:spcAft>
                          <a:spcPts val="0"/>
                        </a:spcAft>
                        <a:buNone/>
                      </a:pPr>
                      <a:r>
                        <a:rPr b="1" lang="en-US" sz="2000" u="none" cap="none" strike="noStrike">
                          <a:solidFill>
                            <a:srgbClr val="000000"/>
                          </a:solidFill>
                          <a:latin typeface="Arial"/>
                          <a:ea typeface="Arial"/>
                          <a:cs typeface="Arial"/>
                          <a:sym typeface="Arial"/>
                        </a:rPr>
                        <a:t>Training Acc</a:t>
                      </a:r>
                      <a:endParaRPr sz="1100" u="none" cap="none" strike="noStrike"/>
                    </a:p>
                  </a:txBody>
                  <a:tcPr marT="190500" marB="190500" marR="190500" marL="19050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c>
                  <a:txBody>
                    <a:bodyPr/>
                    <a:lstStyle/>
                    <a:p>
                      <a:pPr indent="0" lvl="0" marL="0" marR="0" rtl="0" algn="ctr">
                        <a:lnSpc>
                          <a:spcPct val="140000"/>
                        </a:lnSpc>
                        <a:spcBef>
                          <a:spcPts val="0"/>
                        </a:spcBef>
                        <a:spcAft>
                          <a:spcPts val="0"/>
                        </a:spcAft>
                        <a:buNone/>
                      </a:pPr>
                      <a:r>
                        <a:rPr b="1" lang="en-US" sz="2000" u="none" cap="none" strike="noStrike">
                          <a:solidFill>
                            <a:srgbClr val="000000"/>
                          </a:solidFill>
                          <a:latin typeface="Arial"/>
                          <a:ea typeface="Arial"/>
                          <a:cs typeface="Arial"/>
                          <a:sym typeface="Arial"/>
                        </a:rPr>
                        <a:t>Validation Acc</a:t>
                      </a:r>
                      <a:endParaRPr sz="1100" u="none" cap="none" strike="noStrike"/>
                    </a:p>
                  </a:txBody>
                  <a:tcPr marT="190500" marB="190500" marR="190500" marL="19050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c>
                  <a:txBody>
                    <a:bodyPr/>
                    <a:lstStyle/>
                    <a:p>
                      <a:pPr indent="0" lvl="0" marL="0" marR="0" rtl="0" algn="ctr">
                        <a:lnSpc>
                          <a:spcPct val="140000"/>
                        </a:lnSpc>
                        <a:spcBef>
                          <a:spcPts val="0"/>
                        </a:spcBef>
                        <a:spcAft>
                          <a:spcPts val="0"/>
                        </a:spcAft>
                        <a:buNone/>
                      </a:pPr>
                      <a:r>
                        <a:rPr b="1" lang="en-US" sz="2000" u="none" cap="none" strike="noStrike">
                          <a:solidFill>
                            <a:srgbClr val="000000"/>
                          </a:solidFill>
                          <a:latin typeface="Arial"/>
                          <a:ea typeface="Arial"/>
                          <a:cs typeface="Arial"/>
                          <a:sym typeface="Arial"/>
                        </a:rPr>
                        <a:t>Best Epoch at</a:t>
                      </a:r>
                      <a:endParaRPr sz="1100" u="none" cap="none" strike="noStrike"/>
                    </a:p>
                  </a:txBody>
                  <a:tcPr marT="190500" marB="190500" marR="190500" marL="19050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r>
              <a:tr h="1162675">
                <a:tc>
                  <a:txBody>
                    <a:bodyPr/>
                    <a:lstStyle/>
                    <a:p>
                      <a:pPr indent="0" lvl="0" marL="0" marR="0" rtl="0" algn="ctr">
                        <a:lnSpc>
                          <a:spcPct val="140000"/>
                        </a:lnSpc>
                        <a:spcBef>
                          <a:spcPts val="0"/>
                        </a:spcBef>
                        <a:spcAft>
                          <a:spcPts val="0"/>
                        </a:spcAft>
                        <a:buNone/>
                      </a:pPr>
                      <a:r>
                        <a:rPr lang="en-US" sz="2000" u="none" cap="none" strike="noStrike">
                          <a:solidFill>
                            <a:srgbClr val="000000"/>
                          </a:solidFill>
                          <a:latin typeface="Arial"/>
                          <a:ea typeface="Arial"/>
                          <a:cs typeface="Arial"/>
                          <a:sym typeface="Arial"/>
                        </a:rPr>
                        <a:t>Baseline</a:t>
                      </a:r>
                      <a:endParaRPr sz="1100" u="none" cap="none" strike="noStrike"/>
                    </a:p>
                  </a:txBody>
                  <a:tcPr marT="190500" marB="190500" marR="190500" marL="19050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c>
                  <a:txBody>
                    <a:bodyPr/>
                    <a:lstStyle/>
                    <a:p>
                      <a:pPr indent="0" lvl="0" marL="0" marR="0" rtl="0" algn="ctr">
                        <a:lnSpc>
                          <a:spcPct val="140000"/>
                        </a:lnSpc>
                        <a:spcBef>
                          <a:spcPts val="0"/>
                        </a:spcBef>
                        <a:spcAft>
                          <a:spcPts val="0"/>
                        </a:spcAft>
                        <a:buNone/>
                      </a:pPr>
                      <a:r>
                        <a:rPr i="1" lang="en-US" sz="2000" u="none" cap="none" strike="noStrike">
                          <a:solidFill>
                            <a:srgbClr val="000000"/>
                          </a:solidFill>
                          <a:latin typeface="Sansita"/>
                          <a:ea typeface="Sansita"/>
                          <a:cs typeface="Sansita"/>
                          <a:sym typeface="Sansita"/>
                        </a:rPr>
                        <a:t>no improvement</a:t>
                      </a:r>
                      <a:endParaRPr sz="1100" u="none" cap="none" strike="noStrike"/>
                    </a:p>
                  </a:txBody>
                  <a:tcPr marT="190500" marB="190500" marR="190500" marL="19050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c>
                  <a:txBody>
                    <a:bodyPr/>
                    <a:lstStyle/>
                    <a:p>
                      <a:pPr indent="0" lvl="0" marL="0" marR="0" rtl="0" algn="ctr">
                        <a:lnSpc>
                          <a:spcPct val="140000"/>
                        </a:lnSpc>
                        <a:spcBef>
                          <a:spcPts val="0"/>
                        </a:spcBef>
                        <a:spcAft>
                          <a:spcPts val="0"/>
                        </a:spcAft>
                        <a:buNone/>
                      </a:pPr>
                      <a:r>
                        <a:rPr lang="en-US" sz="2000" u="none" cap="none" strike="noStrike">
                          <a:solidFill>
                            <a:srgbClr val="000000"/>
                          </a:solidFill>
                          <a:latin typeface="Arial"/>
                          <a:ea typeface="Arial"/>
                          <a:cs typeface="Arial"/>
                          <a:sym typeface="Arial"/>
                        </a:rPr>
                        <a:t>80.75%</a:t>
                      </a:r>
                      <a:endParaRPr sz="1100" u="none" cap="none" strike="noStrike"/>
                    </a:p>
                  </a:txBody>
                  <a:tcPr marT="190500" marB="190500" marR="190500" marL="19050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c>
                  <a:txBody>
                    <a:bodyPr/>
                    <a:lstStyle/>
                    <a:p>
                      <a:pPr indent="0" lvl="0" marL="0" marR="0" rtl="0" algn="ctr">
                        <a:lnSpc>
                          <a:spcPct val="140000"/>
                        </a:lnSpc>
                        <a:spcBef>
                          <a:spcPts val="0"/>
                        </a:spcBef>
                        <a:spcAft>
                          <a:spcPts val="0"/>
                        </a:spcAft>
                        <a:buNone/>
                      </a:pPr>
                      <a:r>
                        <a:rPr lang="en-US" sz="2000" u="none" cap="none" strike="noStrike">
                          <a:solidFill>
                            <a:srgbClr val="000000"/>
                          </a:solidFill>
                          <a:latin typeface="Arial"/>
                          <a:ea typeface="Arial"/>
                          <a:cs typeface="Arial"/>
                          <a:sym typeface="Arial"/>
                        </a:rPr>
                        <a:t>82.61%</a:t>
                      </a:r>
                      <a:endParaRPr sz="1100" u="none" cap="none" strike="noStrike"/>
                    </a:p>
                  </a:txBody>
                  <a:tcPr marT="190500" marB="190500" marR="190500" marL="19050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c>
                  <a:txBody>
                    <a:bodyPr/>
                    <a:lstStyle/>
                    <a:p>
                      <a:pPr indent="0" lvl="0" marL="0" marR="0" rtl="0" algn="ctr">
                        <a:lnSpc>
                          <a:spcPct val="140000"/>
                        </a:lnSpc>
                        <a:spcBef>
                          <a:spcPts val="0"/>
                        </a:spcBef>
                        <a:spcAft>
                          <a:spcPts val="0"/>
                        </a:spcAft>
                        <a:buNone/>
                      </a:pPr>
                      <a:r>
                        <a:rPr lang="en-US" sz="2000" u="none" cap="none" strike="noStrike">
                          <a:solidFill>
                            <a:srgbClr val="000000"/>
                          </a:solidFill>
                          <a:latin typeface="Arial"/>
                          <a:ea typeface="Arial"/>
                          <a:cs typeface="Arial"/>
                          <a:sym typeface="Arial"/>
                        </a:rPr>
                        <a:t>1</a:t>
                      </a:r>
                      <a:endParaRPr sz="1100" u="none" cap="none" strike="noStrike"/>
                    </a:p>
                  </a:txBody>
                  <a:tcPr marT="190500" marB="190500" marR="190500" marL="19050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r>
              <a:tr h="1537200">
                <a:tc>
                  <a:txBody>
                    <a:bodyPr/>
                    <a:lstStyle/>
                    <a:p>
                      <a:pPr indent="0" lvl="0" marL="0" marR="0" rtl="0" algn="ctr">
                        <a:lnSpc>
                          <a:spcPct val="140000"/>
                        </a:lnSpc>
                        <a:spcBef>
                          <a:spcPts val="0"/>
                        </a:spcBef>
                        <a:spcAft>
                          <a:spcPts val="0"/>
                        </a:spcAft>
                        <a:buNone/>
                      </a:pPr>
                      <a:r>
                        <a:rPr lang="en-US" sz="2000" u="none" cap="none" strike="noStrike">
                          <a:solidFill>
                            <a:srgbClr val="000000"/>
                          </a:solidFill>
                          <a:latin typeface="Arial"/>
                          <a:ea typeface="Arial"/>
                          <a:cs typeface="Arial"/>
                          <a:sym typeface="Arial"/>
                        </a:rPr>
                        <a:t>Improved</a:t>
                      </a:r>
                      <a:endParaRPr sz="1100" u="none" cap="none" strike="noStrike"/>
                    </a:p>
                  </a:txBody>
                  <a:tcPr marT="190500" marB="190500" marR="190500" marL="19050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c>
                  <a:txBody>
                    <a:bodyPr/>
                    <a:lstStyle/>
                    <a:p>
                      <a:pPr indent="0" lvl="0" marL="0" marR="0" rtl="0" algn="ctr">
                        <a:lnSpc>
                          <a:spcPct val="140000"/>
                        </a:lnSpc>
                        <a:spcBef>
                          <a:spcPts val="0"/>
                        </a:spcBef>
                        <a:spcAft>
                          <a:spcPts val="0"/>
                        </a:spcAft>
                        <a:buNone/>
                      </a:pPr>
                      <a:r>
                        <a:rPr lang="en-US" sz="2000" u="none" cap="none" strike="noStrike">
                          <a:solidFill>
                            <a:srgbClr val="000000"/>
                          </a:solidFill>
                          <a:latin typeface="Arial"/>
                          <a:ea typeface="Arial"/>
                          <a:cs typeface="Arial"/>
                          <a:sym typeface="Arial"/>
                        </a:rPr>
                        <a:t>Self-Attention, RandAugmentation, Dropout, Weight Decay</a:t>
                      </a:r>
                      <a:endParaRPr sz="1100" u="none" cap="none" strike="noStrike"/>
                    </a:p>
                  </a:txBody>
                  <a:tcPr marT="190500" marB="190500" marR="190500" marL="19050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c>
                  <a:txBody>
                    <a:bodyPr/>
                    <a:lstStyle/>
                    <a:p>
                      <a:pPr indent="0" lvl="0" marL="0" marR="0" rtl="0" algn="ctr">
                        <a:lnSpc>
                          <a:spcPct val="140000"/>
                        </a:lnSpc>
                        <a:spcBef>
                          <a:spcPts val="0"/>
                        </a:spcBef>
                        <a:spcAft>
                          <a:spcPts val="0"/>
                        </a:spcAft>
                        <a:buNone/>
                      </a:pPr>
                      <a:r>
                        <a:rPr lang="en-US" sz="2000" u="none" cap="none" strike="noStrike">
                          <a:solidFill>
                            <a:srgbClr val="000000"/>
                          </a:solidFill>
                          <a:latin typeface="Arial"/>
                          <a:ea typeface="Arial"/>
                          <a:cs typeface="Arial"/>
                          <a:sym typeface="Arial"/>
                        </a:rPr>
                        <a:t>73.90%</a:t>
                      </a:r>
                      <a:endParaRPr sz="1100" u="none" cap="none" strike="noStrike"/>
                    </a:p>
                  </a:txBody>
                  <a:tcPr marT="190500" marB="190500" marR="190500" marL="19050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c>
                  <a:txBody>
                    <a:bodyPr/>
                    <a:lstStyle/>
                    <a:p>
                      <a:pPr indent="0" lvl="0" marL="0" marR="0" rtl="0" algn="ctr">
                        <a:lnSpc>
                          <a:spcPct val="140000"/>
                        </a:lnSpc>
                        <a:spcBef>
                          <a:spcPts val="0"/>
                        </a:spcBef>
                        <a:spcAft>
                          <a:spcPts val="0"/>
                        </a:spcAft>
                        <a:buNone/>
                      </a:pPr>
                      <a:r>
                        <a:rPr lang="en-US" sz="2000" u="none" cap="none" strike="noStrike">
                          <a:solidFill>
                            <a:srgbClr val="000000"/>
                          </a:solidFill>
                          <a:latin typeface="Arial"/>
                          <a:ea typeface="Arial"/>
                          <a:cs typeface="Arial"/>
                          <a:sym typeface="Arial"/>
                        </a:rPr>
                        <a:t>86.30%</a:t>
                      </a:r>
                      <a:endParaRPr sz="1100" u="none" cap="none" strike="noStrike"/>
                    </a:p>
                  </a:txBody>
                  <a:tcPr marT="190500" marB="190500" marR="190500" marL="19050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c>
                  <a:txBody>
                    <a:bodyPr/>
                    <a:lstStyle/>
                    <a:p>
                      <a:pPr indent="0" lvl="0" marL="0" marR="0" rtl="0" algn="ctr">
                        <a:lnSpc>
                          <a:spcPct val="140000"/>
                        </a:lnSpc>
                        <a:spcBef>
                          <a:spcPts val="0"/>
                        </a:spcBef>
                        <a:spcAft>
                          <a:spcPts val="0"/>
                        </a:spcAft>
                        <a:buNone/>
                      </a:pPr>
                      <a:r>
                        <a:rPr lang="en-US" sz="2000" u="none" cap="none" strike="noStrike">
                          <a:solidFill>
                            <a:srgbClr val="000000"/>
                          </a:solidFill>
                          <a:latin typeface="Arial"/>
                          <a:ea typeface="Arial"/>
                          <a:cs typeface="Arial"/>
                          <a:sym typeface="Arial"/>
                        </a:rPr>
                        <a:t>7</a:t>
                      </a:r>
                      <a:endParaRPr sz="1100" u="none" cap="none" strike="noStrike"/>
                    </a:p>
                  </a:txBody>
                  <a:tcPr marT="190500" marB="190500" marR="190500" marL="19050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r>
            </a:tbl>
          </a:graphicData>
        </a:graphic>
      </p:graphicFrame>
      <p:sp>
        <p:nvSpPr>
          <p:cNvPr id="325" name="Google Shape;325;p18"/>
          <p:cNvSpPr txBox="1"/>
          <p:nvPr/>
        </p:nvSpPr>
        <p:spPr>
          <a:xfrm>
            <a:off x="2557922" y="7822679"/>
            <a:ext cx="10848146" cy="368808"/>
          </a:xfrm>
          <a:prstGeom prst="rect">
            <a:avLst/>
          </a:prstGeom>
          <a:noFill/>
          <a:ln>
            <a:noFill/>
          </a:ln>
        </p:spPr>
        <p:txBody>
          <a:bodyPr anchorCtr="0" anchor="t" bIns="0" lIns="0" spcFirstLastPara="1" rIns="0" wrap="square" tIns="0">
            <a:spAutoFit/>
          </a:bodyPr>
          <a:lstStyle/>
          <a:p>
            <a:pPr indent="0" lvl="0" marL="0" marR="0" rtl="0" algn="l">
              <a:lnSpc>
                <a:spcPct val="124000"/>
              </a:lnSpc>
              <a:spcBef>
                <a:spcPts val="0"/>
              </a:spcBef>
              <a:spcAft>
                <a:spcPts val="0"/>
              </a:spcAft>
              <a:buNone/>
            </a:pPr>
            <a:r>
              <a:rPr b="0" i="1" lang="en-US" sz="2400" u="none" cap="none" strike="noStrike">
                <a:solidFill>
                  <a:srgbClr val="000000"/>
                </a:solidFill>
                <a:latin typeface="Arial"/>
                <a:ea typeface="Arial"/>
                <a:cs typeface="Arial"/>
                <a:sym typeface="Arial"/>
              </a:rPr>
              <a:t>Eksperimen dijalankan dengan menggunakan GPU A100 dari Google Colab</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F1EB"/>
        </a:solidFill>
      </p:bgPr>
    </p:bg>
    <p:spTree>
      <p:nvGrpSpPr>
        <p:cNvPr id="329" name="Shape 329"/>
        <p:cNvGrpSpPr/>
        <p:nvPr/>
      </p:nvGrpSpPr>
      <p:grpSpPr>
        <a:xfrm>
          <a:off x="0" y="0"/>
          <a:ext cx="0" cy="0"/>
          <a:chOff x="0" y="0"/>
          <a:chExt cx="0" cy="0"/>
        </a:xfrm>
      </p:grpSpPr>
      <p:grpSp>
        <p:nvGrpSpPr>
          <p:cNvPr id="330" name="Google Shape;330;p19"/>
          <p:cNvGrpSpPr/>
          <p:nvPr/>
        </p:nvGrpSpPr>
        <p:grpSpPr>
          <a:xfrm>
            <a:off x="0" y="-339934"/>
            <a:ext cx="400214" cy="3266926"/>
            <a:chOff x="0" y="-47625"/>
            <a:chExt cx="105406" cy="860425"/>
          </a:xfrm>
        </p:grpSpPr>
        <p:sp>
          <p:nvSpPr>
            <p:cNvPr id="331" name="Google Shape;331;p19"/>
            <p:cNvSpPr/>
            <p:nvPr/>
          </p:nvSpPr>
          <p:spPr>
            <a:xfrm>
              <a:off x="0" y="0"/>
              <a:ext cx="105406" cy="812800"/>
            </a:xfrm>
            <a:custGeom>
              <a:rect b="b" l="l" r="r" t="t"/>
              <a:pathLst>
                <a:path extrusionOk="0" h="812800" w="105406">
                  <a:moveTo>
                    <a:pt x="0" y="0"/>
                  </a:moveTo>
                  <a:lnTo>
                    <a:pt x="105406" y="0"/>
                  </a:lnTo>
                  <a:lnTo>
                    <a:pt x="105406" y="812800"/>
                  </a:lnTo>
                  <a:lnTo>
                    <a:pt x="0" y="812800"/>
                  </a:lnTo>
                  <a:close/>
                </a:path>
              </a:pathLst>
            </a:custGeom>
            <a:solidFill>
              <a:srgbClr val="3C6AA9"/>
            </a:solidFill>
            <a:ln>
              <a:noFill/>
            </a:ln>
          </p:spPr>
        </p:sp>
        <p:sp>
          <p:nvSpPr>
            <p:cNvPr id="332" name="Google Shape;332;p19"/>
            <p:cNvSpPr txBox="1"/>
            <p:nvPr/>
          </p:nvSpPr>
          <p:spPr>
            <a:xfrm>
              <a:off x="0" y="-47625"/>
              <a:ext cx="105406" cy="860425"/>
            </a:xfrm>
            <a:prstGeom prst="rect">
              <a:avLst/>
            </a:prstGeom>
            <a:noFill/>
            <a:ln>
              <a:noFill/>
            </a:ln>
          </p:spPr>
          <p:txBody>
            <a:bodyPr anchorCtr="0" anchor="ctr" bIns="50800" lIns="50800" spcFirstLastPara="1" rIns="50800" wrap="square" tIns="50800">
              <a:noAutofit/>
            </a:bodyPr>
            <a:lstStyle/>
            <a:p>
              <a:pPr indent="0" lvl="0" marL="0" marR="0" rtl="0" algn="ctr">
                <a:lnSpc>
                  <a:spcPct val="1943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333" name="Google Shape;333;p19"/>
          <p:cNvSpPr/>
          <p:nvPr/>
        </p:nvSpPr>
        <p:spPr>
          <a:xfrm>
            <a:off x="13176111" y="1162383"/>
            <a:ext cx="4229279" cy="7660581"/>
          </a:xfrm>
          <a:custGeom>
            <a:rect b="b" l="l" r="r" t="t"/>
            <a:pathLst>
              <a:path extrusionOk="0" h="7660581" w="4229279">
                <a:moveTo>
                  <a:pt x="0" y="0"/>
                </a:moveTo>
                <a:lnTo>
                  <a:pt x="4229279" y="0"/>
                </a:lnTo>
                <a:lnTo>
                  <a:pt x="4229279" y="7660582"/>
                </a:lnTo>
                <a:lnTo>
                  <a:pt x="0" y="7660582"/>
                </a:lnTo>
                <a:lnTo>
                  <a:pt x="0" y="0"/>
                </a:lnTo>
                <a:close/>
              </a:path>
            </a:pathLst>
          </a:custGeom>
          <a:blipFill rotWithShape="1">
            <a:blip r:embed="rId3">
              <a:alphaModFix/>
            </a:blip>
            <a:stretch>
              <a:fillRect b="0" l="0" r="0" t="0"/>
            </a:stretch>
          </a:blipFill>
          <a:ln>
            <a:noFill/>
          </a:ln>
        </p:spPr>
      </p:sp>
      <p:sp>
        <p:nvSpPr>
          <p:cNvPr id="334" name="Google Shape;334;p19"/>
          <p:cNvSpPr txBox="1"/>
          <p:nvPr/>
        </p:nvSpPr>
        <p:spPr>
          <a:xfrm>
            <a:off x="631103" y="171450"/>
            <a:ext cx="11169346" cy="2861319"/>
          </a:xfrm>
          <a:prstGeom prst="rect">
            <a:avLst/>
          </a:prstGeom>
          <a:noFill/>
          <a:ln>
            <a:noFill/>
          </a:ln>
        </p:spPr>
        <p:txBody>
          <a:bodyPr anchorCtr="0" anchor="t" bIns="0" lIns="0" spcFirstLastPara="1" rIns="0" wrap="square" tIns="0">
            <a:spAutoFit/>
          </a:bodyPr>
          <a:lstStyle/>
          <a:p>
            <a:pPr indent="0" lvl="0" marL="0" marR="0" rtl="0" algn="l">
              <a:lnSpc>
                <a:spcPct val="103000"/>
              </a:lnSpc>
              <a:spcBef>
                <a:spcPts val="0"/>
              </a:spcBef>
              <a:spcAft>
                <a:spcPts val="0"/>
              </a:spcAft>
              <a:buNone/>
            </a:pPr>
            <a:r>
              <a:rPr b="1" i="0" lang="en-US" sz="10765" u="none" cap="none" strike="noStrike">
                <a:solidFill>
                  <a:srgbClr val="3C6AA9"/>
                </a:solidFill>
                <a:latin typeface="Arial"/>
                <a:ea typeface="Arial"/>
                <a:cs typeface="Arial"/>
                <a:sym typeface="Arial"/>
              </a:rPr>
              <a:t>Eksperimen dan Hasil (1)</a:t>
            </a:r>
            <a:endParaRPr/>
          </a:p>
        </p:txBody>
      </p:sp>
      <p:sp>
        <p:nvSpPr>
          <p:cNvPr id="335" name="Google Shape;335;p19"/>
          <p:cNvSpPr txBox="1"/>
          <p:nvPr/>
        </p:nvSpPr>
        <p:spPr>
          <a:xfrm>
            <a:off x="9139238" y="4945049"/>
            <a:ext cx="9525" cy="349277"/>
          </a:xfrm>
          <a:prstGeom prst="rect">
            <a:avLst/>
          </a:prstGeom>
          <a:noFill/>
          <a:ln>
            <a:noFill/>
          </a:ln>
        </p:spPr>
        <p:txBody>
          <a:bodyPr anchorCtr="0" anchor="t" bIns="0" lIns="0" spcFirstLastPara="1" rIns="0" wrap="square" tIns="0">
            <a:spAutoFit/>
          </a:bodyPr>
          <a:lstStyle/>
          <a:p>
            <a:pPr indent="0" lvl="0" marL="0" marR="0" rtl="0" algn="ctr">
              <a:lnSpc>
                <a:spcPct val="155555"/>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336" name="Google Shape;336;p19"/>
          <p:cNvSpPr txBox="1"/>
          <p:nvPr/>
        </p:nvSpPr>
        <p:spPr>
          <a:xfrm>
            <a:off x="17259300" y="9210675"/>
            <a:ext cx="152400" cy="200025"/>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2000" u="none" cap="none" strike="noStrike">
                <a:solidFill>
                  <a:srgbClr val="000000"/>
                </a:solidFill>
                <a:latin typeface="Arial"/>
                <a:ea typeface="Arial"/>
                <a:cs typeface="Arial"/>
                <a:sym typeface="Arial"/>
              </a:rPr>
              <a:t>19</a:t>
            </a:r>
            <a:endParaRPr/>
          </a:p>
        </p:txBody>
      </p:sp>
      <p:sp>
        <p:nvSpPr>
          <p:cNvPr id="337" name="Google Shape;337;p19"/>
          <p:cNvSpPr txBox="1"/>
          <p:nvPr/>
        </p:nvSpPr>
        <p:spPr>
          <a:xfrm>
            <a:off x="631103" y="3013719"/>
            <a:ext cx="11169346" cy="627380"/>
          </a:xfrm>
          <a:prstGeom prst="rect">
            <a:avLst/>
          </a:prstGeom>
          <a:noFill/>
          <a:ln>
            <a:noFill/>
          </a:ln>
        </p:spPr>
        <p:txBody>
          <a:bodyPr anchorCtr="0" anchor="t" bIns="0" lIns="0" spcFirstLastPara="1" rIns="0" wrap="square" tIns="0">
            <a:spAutoFit/>
          </a:bodyPr>
          <a:lstStyle/>
          <a:p>
            <a:pPr indent="0" lvl="0" marL="0" marR="0" rtl="0" algn="l">
              <a:lnSpc>
                <a:spcPct val="124006"/>
              </a:lnSpc>
              <a:spcBef>
                <a:spcPts val="0"/>
              </a:spcBef>
              <a:spcAft>
                <a:spcPts val="0"/>
              </a:spcAft>
              <a:buNone/>
            </a:pPr>
            <a:r>
              <a:rPr b="1" i="0" lang="en-US" sz="3999" u="none" cap="none" strike="noStrike">
                <a:solidFill>
                  <a:srgbClr val="000000"/>
                </a:solidFill>
                <a:latin typeface="Arial"/>
                <a:ea typeface="Arial"/>
                <a:cs typeface="Arial"/>
                <a:sym typeface="Arial"/>
              </a:rPr>
              <a:t>Model Baseline</a:t>
            </a:r>
            <a:endParaRPr/>
          </a:p>
        </p:txBody>
      </p:sp>
      <p:sp>
        <p:nvSpPr>
          <p:cNvPr id="338" name="Google Shape;338;p19"/>
          <p:cNvSpPr txBox="1"/>
          <p:nvPr/>
        </p:nvSpPr>
        <p:spPr>
          <a:xfrm>
            <a:off x="631103" y="3631574"/>
            <a:ext cx="8261745" cy="1854708"/>
          </a:xfrm>
          <a:prstGeom prst="rect">
            <a:avLst/>
          </a:prstGeom>
          <a:noFill/>
          <a:ln>
            <a:noFill/>
          </a:ln>
        </p:spPr>
        <p:txBody>
          <a:bodyPr anchorCtr="0" anchor="t" bIns="0" lIns="0" spcFirstLastPara="1" rIns="0" wrap="square" tIns="0">
            <a:spAutoFit/>
          </a:bodyPr>
          <a:lstStyle/>
          <a:p>
            <a:pPr indent="-259079" lvl="1" marL="518160" marR="0" rtl="0" algn="l">
              <a:lnSpc>
                <a:spcPct val="124000"/>
              </a:lnSpc>
              <a:spcBef>
                <a:spcPts val="0"/>
              </a:spcBef>
              <a:spcAft>
                <a:spcPts val="0"/>
              </a:spcAft>
              <a:buClr>
                <a:srgbClr val="000000"/>
              </a:buClr>
              <a:buSzPts val="2400"/>
              <a:buFont typeface="Arial"/>
              <a:buChar char="•"/>
            </a:pPr>
            <a:r>
              <a:rPr b="0" i="0" lang="en-US" sz="2400" u="none" cap="none" strike="noStrike">
                <a:solidFill>
                  <a:srgbClr val="000000"/>
                </a:solidFill>
                <a:latin typeface="Arial"/>
                <a:ea typeface="Arial"/>
                <a:cs typeface="Arial"/>
                <a:sym typeface="Arial"/>
              </a:rPr>
              <a:t>Model baseline dijalankan dengan </a:t>
            </a:r>
            <a:r>
              <a:rPr b="0" i="1" lang="en-US" sz="2400" u="none" cap="none" strike="noStrike">
                <a:solidFill>
                  <a:srgbClr val="000000"/>
                </a:solidFill>
                <a:latin typeface="Arial"/>
                <a:ea typeface="Arial"/>
                <a:cs typeface="Arial"/>
                <a:sym typeface="Arial"/>
              </a:rPr>
              <a:t>freezing backbone </a:t>
            </a:r>
            <a:r>
              <a:rPr b="0" i="0" lang="en-US" sz="2400" u="none" cap="none" strike="noStrike">
                <a:solidFill>
                  <a:srgbClr val="000000"/>
                </a:solidFill>
                <a:latin typeface="Arial"/>
                <a:ea typeface="Arial"/>
                <a:cs typeface="Arial"/>
                <a:sym typeface="Arial"/>
              </a:rPr>
              <a:t>dan </a:t>
            </a:r>
            <a:r>
              <a:rPr b="0" i="1" lang="en-US" sz="2400" u="none" cap="none" strike="noStrike">
                <a:solidFill>
                  <a:srgbClr val="000000"/>
                </a:solidFill>
                <a:latin typeface="Arial"/>
                <a:ea typeface="Arial"/>
                <a:cs typeface="Arial"/>
                <a:sym typeface="Arial"/>
              </a:rPr>
              <a:t>early stopping</a:t>
            </a:r>
            <a:endParaRPr/>
          </a:p>
          <a:p>
            <a:pPr indent="-259079" lvl="1" marL="518160" marR="0" rtl="0" algn="l">
              <a:lnSpc>
                <a:spcPct val="124000"/>
              </a:lnSpc>
              <a:spcBef>
                <a:spcPts val="0"/>
              </a:spcBef>
              <a:spcAft>
                <a:spcPts val="0"/>
              </a:spcAft>
              <a:buClr>
                <a:srgbClr val="000000"/>
              </a:buClr>
              <a:buSzPts val="2400"/>
              <a:buFont typeface="Arial"/>
              <a:buChar char="•"/>
            </a:pPr>
            <a:r>
              <a:rPr b="0" i="0" lang="en-US" sz="2400" u="none" cap="none" strike="noStrike">
                <a:solidFill>
                  <a:srgbClr val="000000"/>
                </a:solidFill>
                <a:latin typeface="Arial"/>
                <a:ea typeface="Arial"/>
                <a:cs typeface="Arial"/>
                <a:sym typeface="Arial"/>
              </a:rPr>
              <a:t>Hasil akurasi </a:t>
            </a:r>
            <a:r>
              <a:rPr b="0" i="1" lang="en-US" sz="2400" u="none" cap="none" strike="noStrike">
                <a:solidFill>
                  <a:srgbClr val="000000"/>
                </a:solidFill>
                <a:latin typeface="Arial"/>
                <a:ea typeface="Arial"/>
                <a:cs typeface="Arial"/>
                <a:sym typeface="Arial"/>
              </a:rPr>
              <a:t>training</a:t>
            </a:r>
            <a:r>
              <a:rPr b="0" i="0" lang="en-US" sz="2400" u="none" cap="none" strike="noStrike">
                <a:solidFill>
                  <a:srgbClr val="000000"/>
                </a:solidFill>
                <a:latin typeface="Arial"/>
                <a:ea typeface="Arial"/>
                <a:cs typeface="Arial"/>
                <a:sym typeface="Arial"/>
              </a:rPr>
              <a:t> dan </a:t>
            </a:r>
            <a:r>
              <a:rPr b="0" i="1" lang="en-US" sz="2400" u="none" cap="none" strike="noStrike">
                <a:solidFill>
                  <a:srgbClr val="000000"/>
                </a:solidFill>
                <a:latin typeface="Arial"/>
                <a:ea typeface="Arial"/>
                <a:cs typeface="Arial"/>
                <a:sym typeface="Arial"/>
              </a:rPr>
              <a:t>validation</a:t>
            </a:r>
            <a:r>
              <a:rPr b="0" i="0" lang="en-US" sz="2400" u="none" cap="none" strike="noStrike">
                <a:solidFill>
                  <a:srgbClr val="000000"/>
                </a:solidFill>
                <a:latin typeface="Arial"/>
                <a:ea typeface="Arial"/>
                <a:cs typeface="Arial"/>
                <a:sym typeface="Arial"/>
              </a:rPr>
              <a:t> terbaik di epoch 1</a:t>
            </a:r>
            <a:endParaRPr/>
          </a:p>
          <a:p>
            <a:pPr indent="-259079" lvl="1" marL="518160" marR="0" rtl="0" algn="l">
              <a:lnSpc>
                <a:spcPct val="124000"/>
              </a:lnSpc>
              <a:spcBef>
                <a:spcPts val="0"/>
              </a:spcBef>
              <a:spcAft>
                <a:spcPts val="0"/>
              </a:spcAft>
              <a:buClr>
                <a:srgbClr val="000000"/>
              </a:buClr>
              <a:buSzPts val="2400"/>
              <a:buFont typeface="Arial"/>
              <a:buChar char="•"/>
            </a:pPr>
            <a:r>
              <a:rPr b="0" i="0" lang="en-US" sz="2400" u="none" cap="none" strike="noStrike">
                <a:solidFill>
                  <a:srgbClr val="000000"/>
                </a:solidFill>
                <a:latin typeface="Arial"/>
                <a:ea typeface="Arial"/>
                <a:cs typeface="Arial"/>
                <a:sym typeface="Arial"/>
              </a:rPr>
              <a:t>Epoch 2 hingga 6 memicu early stop karena overfitting meningkat</a:t>
            </a:r>
            <a:endParaRPr/>
          </a:p>
        </p:txBody>
      </p:sp>
      <p:sp>
        <p:nvSpPr>
          <p:cNvPr id="339" name="Google Shape;339;p19"/>
          <p:cNvSpPr/>
          <p:nvPr/>
        </p:nvSpPr>
        <p:spPr>
          <a:xfrm>
            <a:off x="631103" y="5657168"/>
            <a:ext cx="5941001" cy="4224742"/>
          </a:xfrm>
          <a:custGeom>
            <a:rect b="b" l="l" r="r" t="t"/>
            <a:pathLst>
              <a:path extrusionOk="0" h="4224742" w="5941001">
                <a:moveTo>
                  <a:pt x="0" y="0"/>
                </a:moveTo>
                <a:lnTo>
                  <a:pt x="5941002" y="0"/>
                </a:lnTo>
                <a:lnTo>
                  <a:pt x="5941002" y="4224742"/>
                </a:lnTo>
                <a:lnTo>
                  <a:pt x="0" y="4224742"/>
                </a:lnTo>
                <a:lnTo>
                  <a:pt x="0" y="0"/>
                </a:lnTo>
                <a:close/>
              </a:path>
            </a:pathLst>
          </a:custGeom>
          <a:blipFill rotWithShape="1">
            <a:blip r:embed="rId4">
              <a:alphaModFix/>
            </a:blip>
            <a:stretch>
              <a:fillRect b="0" l="0" r="-99227" t="0"/>
            </a:stretch>
          </a:blipFill>
          <a:ln>
            <a:noFill/>
          </a:ln>
        </p:spPr>
      </p:sp>
      <p:sp>
        <p:nvSpPr>
          <p:cNvPr id="340" name="Google Shape;340;p19"/>
          <p:cNvSpPr/>
          <p:nvPr/>
        </p:nvSpPr>
        <p:spPr>
          <a:xfrm>
            <a:off x="6816966" y="5657168"/>
            <a:ext cx="5968194" cy="4224742"/>
          </a:xfrm>
          <a:custGeom>
            <a:rect b="b" l="l" r="r" t="t"/>
            <a:pathLst>
              <a:path extrusionOk="0" h="4224742" w="5968194">
                <a:moveTo>
                  <a:pt x="0" y="0"/>
                </a:moveTo>
                <a:lnTo>
                  <a:pt x="5968194" y="0"/>
                </a:lnTo>
                <a:lnTo>
                  <a:pt x="5968194" y="4224742"/>
                </a:lnTo>
                <a:lnTo>
                  <a:pt x="0" y="4224742"/>
                </a:lnTo>
                <a:lnTo>
                  <a:pt x="0" y="0"/>
                </a:lnTo>
                <a:close/>
              </a:path>
            </a:pathLst>
          </a:custGeom>
          <a:blipFill rotWithShape="1">
            <a:blip r:embed="rId4">
              <a:alphaModFix/>
            </a:blip>
            <a:stretch>
              <a:fillRect b="0" l="-98318" r="0" t="0"/>
            </a:stretch>
          </a:blipFill>
          <a:ln>
            <a:noFill/>
          </a:ln>
        </p:spPr>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6AA9"/>
        </a:solidFill>
      </p:bgPr>
    </p:bg>
    <p:spTree>
      <p:nvGrpSpPr>
        <p:cNvPr id="97" name="Shape 97"/>
        <p:cNvGrpSpPr/>
        <p:nvPr/>
      </p:nvGrpSpPr>
      <p:grpSpPr>
        <a:xfrm>
          <a:off x="0" y="0"/>
          <a:ext cx="0" cy="0"/>
          <a:chOff x="0" y="0"/>
          <a:chExt cx="0" cy="0"/>
        </a:xfrm>
      </p:grpSpPr>
      <p:grpSp>
        <p:nvGrpSpPr>
          <p:cNvPr id="98" name="Google Shape;98;p2"/>
          <p:cNvGrpSpPr/>
          <p:nvPr/>
        </p:nvGrpSpPr>
        <p:grpSpPr>
          <a:xfrm>
            <a:off x="0" y="1112405"/>
            <a:ext cx="400214" cy="3266926"/>
            <a:chOff x="0" y="-47625"/>
            <a:chExt cx="105406" cy="860425"/>
          </a:xfrm>
        </p:grpSpPr>
        <p:sp>
          <p:nvSpPr>
            <p:cNvPr id="99" name="Google Shape;99;p2"/>
            <p:cNvSpPr/>
            <p:nvPr/>
          </p:nvSpPr>
          <p:spPr>
            <a:xfrm>
              <a:off x="0" y="0"/>
              <a:ext cx="105406" cy="812800"/>
            </a:xfrm>
            <a:custGeom>
              <a:rect b="b" l="l" r="r" t="t"/>
              <a:pathLst>
                <a:path extrusionOk="0" h="812800" w="105406">
                  <a:moveTo>
                    <a:pt x="0" y="0"/>
                  </a:moveTo>
                  <a:lnTo>
                    <a:pt x="105406" y="0"/>
                  </a:lnTo>
                  <a:lnTo>
                    <a:pt x="105406" y="812800"/>
                  </a:lnTo>
                  <a:lnTo>
                    <a:pt x="0" y="812800"/>
                  </a:lnTo>
                  <a:close/>
                </a:path>
              </a:pathLst>
            </a:custGeom>
            <a:solidFill>
              <a:srgbClr val="F4F1EB"/>
            </a:solidFill>
            <a:ln>
              <a:noFill/>
            </a:ln>
          </p:spPr>
        </p:sp>
        <p:sp>
          <p:nvSpPr>
            <p:cNvPr id="100" name="Google Shape;100;p2"/>
            <p:cNvSpPr txBox="1"/>
            <p:nvPr/>
          </p:nvSpPr>
          <p:spPr>
            <a:xfrm>
              <a:off x="0" y="-47625"/>
              <a:ext cx="105406" cy="860425"/>
            </a:xfrm>
            <a:prstGeom prst="rect">
              <a:avLst/>
            </a:prstGeom>
            <a:noFill/>
            <a:ln>
              <a:noFill/>
            </a:ln>
          </p:spPr>
          <p:txBody>
            <a:bodyPr anchorCtr="0" anchor="ctr" bIns="50800" lIns="50800" spcFirstLastPara="1" rIns="50800" wrap="square" tIns="50800">
              <a:noAutofit/>
            </a:bodyPr>
            <a:lstStyle/>
            <a:p>
              <a:pPr indent="0" lvl="0" marL="0" marR="0" rtl="0" algn="ctr">
                <a:lnSpc>
                  <a:spcPct val="1943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01" name="Google Shape;101;p2"/>
          <p:cNvSpPr txBox="1"/>
          <p:nvPr/>
        </p:nvSpPr>
        <p:spPr>
          <a:xfrm>
            <a:off x="1028700" y="3581311"/>
            <a:ext cx="7263511" cy="3132073"/>
          </a:xfrm>
          <a:prstGeom prst="rect">
            <a:avLst/>
          </a:prstGeom>
          <a:noFill/>
          <a:ln>
            <a:noFill/>
          </a:ln>
        </p:spPr>
        <p:txBody>
          <a:bodyPr anchorCtr="0" anchor="t" bIns="0" lIns="0" spcFirstLastPara="1" rIns="0" wrap="square" tIns="0">
            <a:spAutoFit/>
          </a:bodyPr>
          <a:lstStyle/>
          <a:p>
            <a:pPr indent="0" lvl="0" marL="0" marR="0" rtl="0" algn="l">
              <a:lnSpc>
                <a:spcPct val="89000"/>
              </a:lnSpc>
              <a:spcBef>
                <a:spcPts val="0"/>
              </a:spcBef>
              <a:spcAft>
                <a:spcPts val="0"/>
              </a:spcAft>
              <a:buNone/>
            </a:pPr>
            <a:r>
              <a:rPr b="0" i="0" lang="en-US" sz="13264" u="none" cap="none" strike="noStrike">
                <a:solidFill>
                  <a:srgbClr val="F4F1EB"/>
                </a:solidFill>
                <a:latin typeface="Arial"/>
                <a:ea typeface="Arial"/>
                <a:cs typeface="Arial"/>
                <a:sym typeface="Arial"/>
              </a:rPr>
              <a:t>Proposed by</a:t>
            </a:r>
            <a:endParaRPr/>
          </a:p>
        </p:txBody>
      </p:sp>
      <p:sp>
        <p:nvSpPr>
          <p:cNvPr id="102" name="Google Shape;102;p2"/>
          <p:cNvSpPr txBox="1"/>
          <p:nvPr/>
        </p:nvSpPr>
        <p:spPr>
          <a:xfrm>
            <a:off x="9662622" y="1699229"/>
            <a:ext cx="6562801" cy="689342"/>
          </a:xfrm>
          <a:prstGeom prst="rect">
            <a:avLst/>
          </a:prstGeom>
          <a:noFill/>
          <a:ln>
            <a:noFill/>
          </a:ln>
        </p:spPr>
        <p:txBody>
          <a:bodyPr anchorCtr="0" anchor="t" bIns="0" lIns="0" spcFirstLastPara="1" rIns="0" wrap="square" tIns="0">
            <a:spAutoFit/>
          </a:bodyPr>
          <a:lstStyle/>
          <a:p>
            <a:pPr indent="0" lvl="0" marL="0" marR="0" rtl="0" algn="l">
              <a:lnSpc>
                <a:spcPct val="124004"/>
              </a:lnSpc>
              <a:spcBef>
                <a:spcPts val="0"/>
              </a:spcBef>
              <a:spcAft>
                <a:spcPts val="0"/>
              </a:spcAft>
              <a:buNone/>
            </a:pPr>
            <a:r>
              <a:rPr b="0" i="0" lang="en-US" sz="4420" u="none" cap="none" strike="noStrike">
                <a:solidFill>
                  <a:srgbClr val="F4F1EB"/>
                </a:solidFill>
                <a:latin typeface="Arial"/>
                <a:ea typeface="Arial"/>
                <a:cs typeface="Arial"/>
                <a:sym typeface="Arial"/>
              </a:rPr>
              <a:t>Nadhif Adita Fernanda</a:t>
            </a:r>
            <a:endParaRPr/>
          </a:p>
        </p:txBody>
      </p:sp>
      <p:sp>
        <p:nvSpPr>
          <p:cNvPr id="103" name="Google Shape;103;p2"/>
          <p:cNvSpPr txBox="1"/>
          <p:nvPr/>
        </p:nvSpPr>
        <p:spPr>
          <a:xfrm>
            <a:off x="9662622" y="3316673"/>
            <a:ext cx="6562801" cy="689342"/>
          </a:xfrm>
          <a:prstGeom prst="rect">
            <a:avLst/>
          </a:prstGeom>
          <a:noFill/>
          <a:ln>
            <a:noFill/>
          </a:ln>
        </p:spPr>
        <p:txBody>
          <a:bodyPr anchorCtr="0" anchor="t" bIns="0" lIns="0" spcFirstLastPara="1" rIns="0" wrap="square" tIns="0">
            <a:spAutoFit/>
          </a:bodyPr>
          <a:lstStyle/>
          <a:p>
            <a:pPr indent="0" lvl="0" marL="0" marR="0" rtl="0" algn="l">
              <a:lnSpc>
                <a:spcPct val="124004"/>
              </a:lnSpc>
              <a:spcBef>
                <a:spcPts val="0"/>
              </a:spcBef>
              <a:spcAft>
                <a:spcPts val="0"/>
              </a:spcAft>
              <a:buNone/>
            </a:pPr>
            <a:r>
              <a:rPr b="0" i="0" lang="en-US" sz="4420" u="none" cap="none" strike="noStrike">
                <a:solidFill>
                  <a:srgbClr val="F4F1EB"/>
                </a:solidFill>
                <a:latin typeface="Arial"/>
                <a:ea typeface="Arial"/>
                <a:cs typeface="Arial"/>
                <a:sym typeface="Arial"/>
              </a:rPr>
              <a:t>Bisma Adika Kusuma Putra</a:t>
            </a:r>
            <a:endParaRPr/>
          </a:p>
        </p:txBody>
      </p:sp>
      <p:sp>
        <p:nvSpPr>
          <p:cNvPr id="104" name="Google Shape;104;p2"/>
          <p:cNvSpPr txBox="1"/>
          <p:nvPr/>
        </p:nvSpPr>
        <p:spPr>
          <a:xfrm>
            <a:off x="9766116" y="4937759"/>
            <a:ext cx="6562801" cy="689342"/>
          </a:xfrm>
          <a:prstGeom prst="rect">
            <a:avLst/>
          </a:prstGeom>
          <a:noFill/>
          <a:ln>
            <a:noFill/>
          </a:ln>
        </p:spPr>
        <p:txBody>
          <a:bodyPr anchorCtr="0" anchor="t" bIns="0" lIns="0" spcFirstLastPara="1" rIns="0" wrap="square" tIns="0">
            <a:spAutoFit/>
          </a:bodyPr>
          <a:lstStyle/>
          <a:p>
            <a:pPr indent="0" lvl="0" marL="0" marR="0" rtl="0" algn="l">
              <a:lnSpc>
                <a:spcPct val="124004"/>
              </a:lnSpc>
              <a:spcBef>
                <a:spcPts val="0"/>
              </a:spcBef>
              <a:spcAft>
                <a:spcPts val="0"/>
              </a:spcAft>
              <a:buNone/>
            </a:pPr>
            <a:r>
              <a:rPr b="0" i="0" lang="en-US" sz="4420" u="none" cap="none" strike="noStrike">
                <a:solidFill>
                  <a:srgbClr val="F4F1EB"/>
                </a:solidFill>
                <a:latin typeface="Arial"/>
                <a:ea typeface="Arial"/>
                <a:cs typeface="Arial"/>
                <a:sym typeface="Arial"/>
              </a:rPr>
              <a:t>Farhan Vier Syarif Hilmi</a:t>
            </a:r>
            <a:endParaRPr/>
          </a:p>
        </p:txBody>
      </p:sp>
      <p:sp>
        <p:nvSpPr>
          <p:cNvPr id="105" name="Google Shape;105;p2"/>
          <p:cNvSpPr txBox="1"/>
          <p:nvPr/>
        </p:nvSpPr>
        <p:spPr>
          <a:xfrm>
            <a:off x="9766133" y="6557025"/>
            <a:ext cx="7132200" cy="680400"/>
          </a:xfrm>
          <a:prstGeom prst="rect">
            <a:avLst/>
          </a:prstGeom>
          <a:noFill/>
          <a:ln>
            <a:noFill/>
          </a:ln>
        </p:spPr>
        <p:txBody>
          <a:bodyPr anchorCtr="0" anchor="t" bIns="0" lIns="0" spcFirstLastPara="1" rIns="0" wrap="square" tIns="0">
            <a:spAutoFit/>
          </a:bodyPr>
          <a:lstStyle/>
          <a:p>
            <a:pPr indent="0" lvl="0" marL="0" marR="0" rtl="0" algn="l">
              <a:lnSpc>
                <a:spcPct val="124004"/>
              </a:lnSpc>
              <a:spcBef>
                <a:spcPts val="0"/>
              </a:spcBef>
              <a:spcAft>
                <a:spcPts val="0"/>
              </a:spcAft>
              <a:buNone/>
            </a:pPr>
            <a:r>
              <a:rPr b="0" i="0" lang="en-US" sz="4420" u="none" cap="none" strike="noStrike">
                <a:solidFill>
                  <a:srgbClr val="F4F1EB"/>
                </a:solidFill>
                <a:latin typeface="Arial"/>
                <a:ea typeface="Arial"/>
                <a:cs typeface="Arial"/>
                <a:sym typeface="Arial"/>
              </a:rPr>
              <a:t>Khairumam Fikri</a:t>
            </a:r>
            <a:endParaRPr/>
          </a:p>
        </p:txBody>
      </p:sp>
      <p:sp>
        <p:nvSpPr>
          <p:cNvPr id="106" name="Google Shape;106;p2"/>
          <p:cNvSpPr txBox="1"/>
          <p:nvPr/>
        </p:nvSpPr>
        <p:spPr>
          <a:xfrm>
            <a:off x="9766116" y="8176288"/>
            <a:ext cx="6562801" cy="689342"/>
          </a:xfrm>
          <a:prstGeom prst="rect">
            <a:avLst/>
          </a:prstGeom>
          <a:noFill/>
          <a:ln>
            <a:noFill/>
          </a:ln>
        </p:spPr>
        <p:txBody>
          <a:bodyPr anchorCtr="0" anchor="t" bIns="0" lIns="0" spcFirstLastPara="1" rIns="0" wrap="square" tIns="0">
            <a:spAutoFit/>
          </a:bodyPr>
          <a:lstStyle/>
          <a:p>
            <a:pPr indent="0" lvl="0" marL="0" marR="0" rtl="0" algn="l">
              <a:lnSpc>
                <a:spcPct val="124004"/>
              </a:lnSpc>
              <a:spcBef>
                <a:spcPts val="0"/>
              </a:spcBef>
              <a:spcAft>
                <a:spcPts val="0"/>
              </a:spcAft>
              <a:buNone/>
            </a:pPr>
            <a:r>
              <a:rPr b="0" i="0" lang="en-US" sz="4420" u="none" cap="none" strike="noStrike">
                <a:solidFill>
                  <a:srgbClr val="F4F1EB"/>
                </a:solidFill>
                <a:latin typeface="Arial"/>
                <a:ea typeface="Arial"/>
                <a:cs typeface="Arial"/>
                <a:sym typeface="Arial"/>
              </a:rPr>
              <a:t>Reyno Benedict</a:t>
            </a:r>
            <a:endParaRPr/>
          </a:p>
        </p:txBody>
      </p:sp>
      <p:sp>
        <p:nvSpPr>
          <p:cNvPr id="107" name="Google Shape;107;p2"/>
          <p:cNvSpPr txBox="1"/>
          <p:nvPr/>
        </p:nvSpPr>
        <p:spPr>
          <a:xfrm>
            <a:off x="7162066" y="1578981"/>
            <a:ext cx="2260291" cy="1234638"/>
          </a:xfrm>
          <a:prstGeom prst="rect">
            <a:avLst/>
          </a:prstGeom>
          <a:noFill/>
          <a:ln>
            <a:noFill/>
          </a:ln>
        </p:spPr>
        <p:txBody>
          <a:bodyPr anchorCtr="0" anchor="t" bIns="0" lIns="0" spcFirstLastPara="1" rIns="0" wrap="square" tIns="0">
            <a:spAutoFit/>
          </a:bodyPr>
          <a:lstStyle/>
          <a:p>
            <a:pPr indent="0" lvl="0" marL="0" marR="0" rtl="0" algn="r">
              <a:lnSpc>
                <a:spcPct val="89000"/>
              </a:lnSpc>
              <a:spcBef>
                <a:spcPts val="0"/>
              </a:spcBef>
              <a:spcAft>
                <a:spcPts val="0"/>
              </a:spcAft>
              <a:buNone/>
            </a:pPr>
            <a:r>
              <a:rPr b="0" i="0" lang="en-US" sz="9982" u="none" cap="none" strike="noStrike">
                <a:solidFill>
                  <a:srgbClr val="F4F1EB"/>
                </a:solidFill>
                <a:latin typeface="Arial"/>
                <a:ea typeface="Arial"/>
                <a:cs typeface="Arial"/>
                <a:sym typeface="Arial"/>
              </a:rPr>
              <a:t>1</a:t>
            </a:r>
            <a:endParaRPr/>
          </a:p>
        </p:txBody>
      </p:sp>
      <p:sp>
        <p:nvSpPr>
          <p:cNvPr id="108" name="Google Shape;108;p2"/>
          <p:cNvSpPr txBox="1"/>
          <p:nvPr/>
        </p:nvSpPr>
        <p:spPr>
          <a:xfrm>
            <a:off x="7162066" y="3190152"/>
            <a:ext cx="2260291" cy="1234638"/>
          </a:xfrm>
          <a:prstGeom prst="rect">
            <a:avLst/>
          </a:prstGeom>
          <a:noFill/>
          <a:ln>
            <a:noFill/>
          </a:ln>
        </p:spPr>
        <p:txBody>
          <a:bodyPr anchorCtr="0" anchor="t" bIns="0" lIns="0" spcFirstLastPara="1" rIns="0" wrap="square" tIns="0">
            <a:spAutoFit/>
          </a:bodyPr>
          <a:lstStyle/>
          <a:p>
            <a:pPr indent="0" lvl="0" marL="0" marR="0" rtl="0" algn="r">
              <a:lnSpc>
                <a:spcPct val="89000"/>
              </a:lnSpc>
              <a:spcBef>
                <a:spcPts val="0"/>
              </a:spcBef>
              <a:spcAft>
                <a:spcPts val="0"/>
              </a:spcAft>
              <a:buNone/>
            </a:pPr>
            <a:r>
              <a:rPr b="0" i="0" lang="en-US" sz="9982" u="none" cap="none" strike="noStrike">
                <a:solidFill>
                  <a:srgbClr val="F4F1EB"/>
                </a:solidFill>
                <a:latin typeface="Arial"/>
                <a:ea typeface="Arial"/>
                <a:cs typeface="Arial"/>
                <a:sym typeface="Arial"/>
              </a:rPr>
              <a:t>2</a:t>
            </a:r>
            <a:endParaRPr/>
          </a:p>
        </p:txBody>
      </p:sp>
      <p:sp>
        <p:nvSpPr>
          <p:cNvPr id="109" name="Google Shape;109;p2"/>
          <p:cNvSpPr txBox="1"/>
          <p:nvPr/>
        </p:nvSpPr>
        <p:spPr>
          <a:xfrm>
            <a:off x="7162066" y="4801322"/>
            <a:ext cx="2260291" cy="1234638"/>
          </a:xfrm>
          <a:prstGeom prst="rect">
            <a:avLst/>
          </a:prstGeom>
          <a:noFill/>
          <a:ln>
            <a:noFill/>
          </a:ln>
        </p:spPr>
        <p:txBody>
          <a:bodyPr anchorCtr="0" anchor="t" bIns="0" lIns="0" spcFirstLastPara="1" rIns="0" wrap="square" tIns="0">
            <a:spAutoFit/>
          </a:bodyPr>
          <a:lstStyle/>
          <a:p>
            <a:pPr indent="0" lvl="0" marL="0" marR="0" rtl="0" algn="r">
              <a:lnSpc>
                <a:spcPct val="89000"/>
              </a:lnSpc>
              <a:spcBef>
                <a:spcPts val="0"/>
              </a:spcBef>
              <a:spcAft>
                <a:spcPts val="0"/>
              </a:spcAft>
              <a:buNone/>
            </a:pPr>
            <a:r>
              <a:rPr b="0" i="0" lang="en-US" sz="9982" u="none" cap="none" strike="noStrike">
                <a:solidFill>
                  <a:srgbClr val="F4F1EB"/>
                </a:solidFill>
                <a:latin typeface="Arial"/>
                <a:ea typeface="Arial"/>
                <a:cs typeface="Arial"/>
                <a:sym typeface="Arial"/>
              </a:rPr>
              <a:t>3</a:t>
            </a:r>
            <a:endParaRPr/>
          </a:p>
        </p:txBody>
      </p:sp>
      <p:sp>
        <p:nvSpPr>
          <p:cNvPr id="110" name="Google Shape;110;p2"/>
          <p:cNvSpPr txBox="1"/>
          <p:nvPr/>
        </p:nvSpPr>
        <p:spPr>
          <a:xfrm>
            <a:off x="7162066" y="6412473"/>
            <a:ext cx="2260291" cy="1234677"/>
          </a:xfrm>
          <a:prstGeom prst="rect">
            <a:avLst/>
          </a:prstGeom>
          <a:noFill/>
          <a:ln>
            <a:noFill/>
          </a:ln>
        </p:spPr>
        <p:txBody>
          <a:bodyPr anchorCtr="0" anchor="t" bIns="0" lIns="0" spcFirstLastPara="1" rIns="0" wrap="square" tIns="0">
            <a:spAutoFit/>
          </a:bodyPr>
          <a:lstStyle/>
          <a:p>
            <a:pPr indent="0" lvl="0" marL="0" marR="0" rtl="0" algn="r">
              <a:lnSpc>
                <a:spcPct val="89000"/>
              </a:lnSpc>
              <a:spcBef>
                <a:spcPts val="0"/>
              </a:spcBef>
              <a:spcAft>
                <a:spcPts val="0"/>
              </a:spcAft>
              <a:buNone/>
            </a:pPr>
            <a:r>
              <a:rPr b="0" i="0" lang="en-US" sz="9982" u="none" cap="none" strike="noStrike">
                <a:solidFill>
                  <a:srgbClr val="F4F1EB"/>
                </a:solidFill>
                <a:latin typeface="Arial"/>
                <a:ea typeface="Arial"/>
                <a:cs typeface="Arial"/>
                <a:sym typeface="Arial"/>
              </a:rPr>
              <a:t>4</a:t>
            </a:r>
            <a:endParaRPr/>
          </a:p>
        </p:txBody>
      </p:sp>
      <p:sp>
        <p:nvSpPr>
          <p:cNvPr id="111" name="Google Shape;111;p2"/>
          <p:cNvSpPr txBox="1"/>
          <p:nvPr/>
        </p:nvSpPr>
        <p:spPr>
          <a:xfrm>
            <a:off x="7162066" y="8023662"/>
            <a:ext cx="2260291" cy="1234638"/>
          </a:xfrm>
          <a:prstGeom prst="rect">
            <a:avLst/>
          </a:prstGeom>
          <a:noFill/>
          <a:ln>
            <a:noFill/>
          </a:ln>
        </p:spPr>
        <p:txBody>
          <a:bodyPr anchorCtr="0" anchor="t" bIns="0" lIns="0" spcFirstLastPara="1" rIns="0" wrap="square" tIns="0">
            <a:spAutoFit/>
          </a:bodyPr>
          <a:lstStyle/>
          <a:p>
            <a:pPr indent="0" lvl="0" marL="0" marR="0" rtl="0" algn="r">
              <a:lnSpc>
                <a:spcPct val="89000"/>
              </a:lnSpc>
              <a:spcBef>
                <a:spcPts val="0"/>
              </a:spcBef>
              <a:spcAft>
                <a:spcPts val="0"/>
              </a:spcAft>
              <a:buNone/>
            </a:pPr>
            <a:r>
              <a:rPr b="0" i="0" lang="en-US" sz="9982" u="none" cap="none" strike="noStrike">
                <a:solidFill>
                  <a:srgbClr val="F4F1EB"/>
                </a:solidFill>
                <a:latin typeface="Arial"/>
                <a:ea typeface="Arial"/>
                <a:cs typeface="Arial"/>
                <a:sym typeface="Arial"/>
              </a:rPr>
              <a:t>5</a:t>
            </a:r>
            <a:endParaRPr/>
          </a:p>
        </p:txBody>
      </p:sp>
      <p:sp>
        <p:nvSpPr>
          <p:cNvPr id="112" name="Google Shape;112;p2"/>
          <p:cNvSpPr txBox="1"/>
          <p:nvPr/>
        </p:nvSpPr>
        <p:spPr>
          <a:xfrm>
            <a:off x="17259300" y="9210675"/>
            <a:ext cx="152400" cy="200025"/>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2000" u="none" cap="none" strike="noStrike">
                <a:solidFill>
                  <a:srgbClr val="F4F1EB"/>
                </a:solidFill>
                <a:latin typeface="Arial"/>
                <a:ea typeface="Arial"/>
                <a:cs typeface="Arial"/>
                <a:sym typeface="Arial"/>
              </a:rPr>
              <a:t>2</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F1EB"/>
        </a:solidFill>
      </p:bgPr>
    </p:bg>
    <p:spTree>
      <p:nvGrpSpPr>
        <p:cNvPr id="344" name="Shape 344"/>
        <p:cNvGrpSpPr/>
        <p:nvPr/>
      </p:nvGrpSpPr>
      <p:grpSpPr>
        <a:xfrm>
          <a:off x="0" y="0"/>
          <a:ext cx="0" cy="0"/>
          <a:chOff x="0" y="0"/>
          <a:chExt cx="0" cy="0"/>
        </a:xfrm>
      </p:grpSpPr>
      <p:grpSp>
        <p:nvGrpSpPr>
          <p:cNvPr id="345" name="Google Shape;345;p20"/>
          <p:cNvGrpSpPr/>
          <p:nvPr/>
        </p:nvGrpSpPr>
        <p:grpSpPr>
          <a:xfrm>
            <a:off x="0" y="-339934"/>
            <a:ext cx="400214" cy="3266926"/>
            <a:chOff x="0" y="-47625"/>
            <a:chExt cx="105406" cy="860425"/>
          </a:xfrm>
        </p:grpSpPr>
        <p:sp>
          <p:nvSpPr>
            <p:cNvPr id="346" name="Google Shape;346;p20"/>
            <p:cNvSpPr/>
            <p:nvPr/>
          </p:nvSpPr>
          <p:spPr>
            <a:xfrm>
              <a:off x="0" y="0"/>
              <a:ext cx="105406" cy="812800"/>
            </a:xfrm>
            <a:custGeom>
              <a:rect b="b" l="l" r="r" t="t"/>
              <a:pathLst>
                <a:path extrusionOk="0" h="812800" w="105406">
                  <a:moveTo>
                    <a:pt x="0" y="0"/>
                  </a:moveTo>
                  <a:lnTo>
                    <a:pt x="105406" y="0"/>
                  </a:lnTo>
                  <a:lnTo>
                    <a:pt x="105406" y="812800"/>
                  </a:lnTo>
                  <a:lnTo>
                    <a:pt x="0" y="812800"/>
                  </a:lnTo>
                  <a:close/>
                </a:path>
              </a:pathLst>
            </a:custGeom>
            <a:solidFill>
              <a:srgbClr val="3C6AA9"/>
            </a:solidFill>
            <a:ln>
              <a:noFill/>
            </a:ln>
          </p:spPr>
        </p:sp>
        <p:sp>
          <p:nvSpPr>
            <p:cNvPr id="347" name="Google Shape;347;p20"/>
            <p:cNvSpPr txBox="1"/>
            <p:nvPr/>
          </p:nvSpPr>
          <p:spPr>
            <a:xfrm>
              <a:off x="0" y="-47625"/>
              <a:ext cx="105406" cy="860425"/>
            </a:xfrm>
            <a:prstGeom prst="rect">
              <a:avLst/>
            </a:prstGeom>
            <a:noFill/>
            <a:ln>
              <a:noFill/>
            </a:ln>
          </p:spPr>
          <p:txBody>
            <a:bodyPr anchorCtr="0" anchor="ctr" bIns="50800" lIns="50800" spcFirstLastPara="1" rIns="50800" wrap="square" tIns="50800">
              <a:noAutofit/>
            </a:bodyPr>
            <a:lstStyle/>
            <a:p>
              <a:pPr indent="0" lvl="0" marL="0" marR="0" rtl="0" algn="ctr">
                <a:lnSpc>
                  <a:spcPct val="1943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348" name="Google Shape;348;p20"/>
          <p:cNvSpPr/>
          <p:nvPr/>
        </p:nvSpPr>
        <p:spPr>
          <a:xfrm>
            <a:off x="9331166" y="1814195"/>
            <a:ext cx="7745730" cy="7745730"/>
          </a:xfrm>
          <a:custGeom>
            <a:rect b="b" l="l" r="r" t="t"/>
            <a:pathLst>
              <a:path extrusionOk="0" h="7745730" w="7745730">
                <a:moveTo>
                  <a:pt x="0" y="0"/>
                </a:moveTo>
                <a:lnTo>
                  <a:pt x="7745730" y="0"/>
                </a:lnTo>
                <a:lnTo>
                  <a:pt x="7745730" y="7745730"/>
                </a:lnTo>
                <a:lnTo>
                  <a:pt x="0" y="7745730"/>
                </a:lnTo>
                <a:lnTo>
                  <a:pt x="0" y="0"/>
                </a:lnTo>
                <a:close/>
              </a:path>
            </a:pathLst>
          </a:custGeom>
          <a:blipFill rotWithShape="1">
            <a:blip r:embed="rId3">
              <a:alphaModFix/>
            </a:blip>
            <a:stretch>
              <a:fillRect b="0" l="0" r="0" t="0"/>
            </a:stretch>
          </a:blipFill>
          <a:ln>
            <a:noFill/>
          </a:ln>
        </p:spPr>
      </p:sp>
      <p:sp>
        <p:nvSpPr>
          <p:cNvPr id="349" name="Google Shape;349;p20"/>
          <p:cNvSpPr txBox="1"/>
          <p:nvPr/>
        </p:nvSpPr>
        <p:spPr>
          <a:xfrm>
            <a:off x="9139238" y="4945049"/>
            <a:ext cx="9525" cy="349277"/>
          </a:xfrm>
          <a:prstGeom prst="rect">
            <a:avLst/>
          </a:prstGeom>
          <a:noFill/>
          <a:ln>
            <a:noFill/>
          </a:ln>
        </p:spPr>
        <p:txBody>
          <a:bodyPr anchorCtr="0" anchor="t" bIns="0" lIns="0" spcFirstLastPara="1" rIns="0" wrap="square" tIns="0">
            <a:spAutoFit/>
          </a:bodyPr>
          <a:lstStyle/>
          <a:p>
            <a:pPr indent="0" lvl="0" marL="0" marR="0" rtl="0" algn="ctr">
              <a:lnSpc>
                <a:spcPct val="155555"/>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350" name="Google Shape;350;p20"/>
          <p:cNvSpPr txBox="1"/>
          <p:nvPr/>
        </p:nvSpPr>
        <p:spPr>
          <a:xfrm>
            <a:off x="17259300" y="9210675"/>
            <a:ext cx="152400" cy="200025"/>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2000" u="none" cap="none" strike="noStrike">
                <a:solidFill>
                  <a:srgbClr val="000000"/>
                </a:solidFill>
                <a:latin typeface="Arial"/>
                <a:ea typeface="Arial"/>
                <a:cs typeface="Arial"/>
                <a:sym typeface="Arial"/>
              </a:rPr>
              <a:t>20</a:t>
            </a:r>
            <a:endParaRPr/>
          </a:p>
        </p:txBody>
      </p:sp>
      <p:sp>
        <p:nvSpPr>
          <p:cNvPr id="351" name="Google Shape;351;p20"/>
          <p:cNvSpPr txBox="1"/>
          <p:nvPr/>
        </p:nvSpPr>
        <p:spPr>
          <a:xfrm>
            <a:off x="2241382" y="4505960"/>
            <a:ext cx="6020992" cy="1256030"/>
          </a:xfrm>
          <a:prstGeom prst="rect">
            <a:avLst/>
          </a:prstGeom>
          <a:noFill/>
          <a:ln>
            <a:noFill/>
          </a:ln>
        </p:spPr>
        <p:txBody>
          <a:bodyPr anchorCtr="0" anchor="t" bIns="0" lIns="0" spcFirstLastPara="1" rIns="0" wrap="square" tIns="0">
            <a:spAutoFit/>
          </a:bodyPr>
          <a:lstStyle/>
          <a:p>
            <a:pPr indent="0" lvl="0" marL="0" marR="0" rtl="0" algn="l">
              <a:lnSpc>
                <a:spcPct val="124006"/>
              </a:lnSpc>
              <a:spcBef>
                <a:spcPts val="0"/>
              </a:spcBef>
              <a:spcAft>
                <a:spcPts val="0"/>
              </a:spcAft>
              <a:buNone/>
            </a:pPr>
            <a:r>
              <a:rPr b="1" i="0" lang="en-US" sz="3999" u="none" cap="none" strike="noStrike">
                <a:solidFill>
                  <a:srgbClr val="000000"/>
                </a:solidFill>
                <a:latin typeface="Arial"/>
                <a:ea typeface="Arial"/>
                <a:cs typeface="Arial"/>
                <a:sym typeface="Arial"/>
              </a:rPr>
              <a:t>Prediksi Model Baseline pada 16 kelas pertama</a:t>
            </a:r>
            <a:endParaRPr/>
          </a:p>
        </p:txBody>
      </p:sp>
      <p:sp>
        <p:nvSpPr>
          <p:cNvPr id="352" name="Google Shape;352;p20"/>
          <p:cNvSpPr txBox="1"/>
          <p:nvPr/>
        </p:nvSpPr>
        <p:spPr>
          <a:xfrm>
            <a:off x="631103" y="171450"/>
            <a:ext cx="11169346" cy="2861319"/>
          </a:xfrm>
          <a:prstGeom prst="rect">
            <a:avLst/>
          </a:prstGeom>
          <a:noFill/>
          <a:ln>
            <a:noFill/>
          </a:ln>
        </p:spPr>
        <p:txBody>
          <a:bodyPr anchorCtr="0" anchor="t" bIns="0" lIns="0" spcFirstLastPara="1" rIns="0" wrap="square" tIns="0">
            <a:spAutoFit/>
          </a:bodyPr>
          <a:lstStyle/>
          <a:p>
            <a:pPr indent="0" lvl="0" marL="0" marR="0" rtl="0" algn="l">
              <a:lnSpc>
                <a:spcPct val="103000"/>
              </a:lnSpc>
              <a:spcBef>
                <a:spcPts val="0"/>
              </a:spcBef>
              <a:spcAft>
                <a:spcPts val="0"/>
              </a:spcAft>
              <a:buNone/>
            </a:pPr>
            <a:r>
              <a:rPr b="1" i="0" lang="en-US" sz="10765" u="none" cap="none" strike="noStrike">
                <a:solidFill>
                  <a:srgbClr val="3C6AA9"/>
                </a:solidFill>
                <a:latin typeface="Arial"/>
                <a:ea typeface="Arial"/>
                <a:cs typeface="Arial"/>
                <a:sym typeface="Arial"/>
              </a:rPr>
              <a:t>Eksperimen dan Hasil (1)</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F1EB"/>
        </a:solidFill>
      </p:bgPr>
    </p:bg>
    <p:spTree>
      <p:nvGrpSpPr>
        <p:cNvPr id="356" name="Shape 356"/>
        <p:cNvGrpSpPr/>
        <p:nvPr/>
      </p:nvGrpSpPr>
      <p:grpSpPr>
        <a:xfrm>
          <a:off x="0" y="0"/>
          <a:ext cx="0" cy="0"/>
          <a:chOff x="0" y="0"/>
          <a:chExt cx="0" cy="0"/>
        </a:xfrm>
      </p:grpSpPr>
      <p:grpSp>
        <p:nvGrpSpPr>
          <p:cNvPr id="357" name="Google Shape;357;p21"/>
          <p:cNvGrpSpPr/>
          <p:nvPr/>
        </p:nvGrpSpPr>
        <p:grpSpPr>
          <a:xfrm>
            <a:off x="0" y="-339934"/>
            <a:ext cx="400214" cy="3266926"/>
            <a:chOff x="0" y="-47625"/>
            <a:chExt cx="105406" cy="860425"/>
          </a:xfrm>
        </p:grpSpPr>
        <p:sp>
          <p:nvSpPr>
            <p:cNvPr id="358" name="Google Shape;358;p21"/>
            <p:cNvSpPr/>
            <p:nvPr/>
          </p:nvSpPr>
          <p:spPr>
            <a:xfrm>
              <a:off x="0" y="0"/>
              <a:ext cx="105406" cy="812800"/>
            </a:xfrm>
            <a:custGeom>
              <a:rect b="b" l="l" r="r" t="t"/>
              <a:pathLst>
                <a:path extrusionOk="0" h="812800" w="105406">
                  <a:moveTo>
                    <a:pt x="0" y="0"/>
                  </a:moveTo>
                  <a:lnTo>
                    <a:pt x="105406" y="0"/>
                  </a:lnTo>
                  <a:lnTo>
                    <a:pt x="105406" y="812800"/>
                  </a:lnTo>
                  <a:lnTo>
                    <a:pt x="0" y="812800"/>
                  </a:lnTo>
                  <a:close/>
                </a:path>
              </a:pathLst>
            </a:custGeom>
            <a:solidFill>
              <a:srgbClr val="3C6AA9"/>
            </a:solidFill>
            <a:ln>
              <a:noFill/>
            </a:ln>
          </p:spPr>
        </p:sp>
        <p:sp>
          <p:nvSpPr>
            <p:cNvPr id="359" name="Google Shape;359;p21"/>
            <p:cNvSpPr txBox="1"/>
            <p:nvPr/>
          </p:nvSpPr>
          <p:spPr>
            <a:xfrm>
              <a:off x="0" y="-47625"/>
              <a:ext cx="105406" cy="860425"/>
            </a:xfrm>
            <a:prstGeom prst="rect">
              <a:avLst/>
            </a:prstGeom>
            <a:noFill/>
            <a:ln>
              <a:noFill/>
            </a:ln>
          </p:spPr>
          <p:txBody>
            <a:bodyPr anchorCtr="0" anchor="ctr" bIns="50800" lIns="50800" spcFirstLastPara="1" rIns="50800" wrap="square" tIns="50800">
              <a:noAutofit/>
            </a:bodyPr>
            <a:lstStyle/>
            <a:p>
              <a:pPr indent="0" lvl="0" marL="0" marR="0" rtl="0" algn="ctr">
                <a:lnSpc>
                  <a:spcPct val="1943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360" name="Google Shape;360;p21"/>
          <p:cNvSpPr/>
          <p:nvPr/>
        </p:nvSpPr>
        <p:spPr>
          <a:xfrm>
            <a:off x="847260" y="6095882"/>
            <a:ext cx="11301259" cy="3757669"/>
          </a:xfrm>
          <a:custGeom>
            <a:rect b="b" l="l" r="r" t="t"/>
            <a:pathLst>
              <a:path extrusionOk="0" h="3757669" w="11301259">
                <a:moveTo>
                  <a:pt x="0" y="0"/>
                </a:moveTo>
                <a:lnTo>
                  <a:pt x="11301259" y="0"/>
                </a:lnTo>
                <a:lnTo>
                  <a:pt x="11301259" y="3757669"/>
                </a:lnTo>
                <a:lnTo>
                  <a:pt x="0" y="3757669"/>
                </a:lnTo>
                <a:lnTo>
                  <a:pt x="0" y="0"/>
                </a:lnTo>
                <a:close/>
              </a:path>
            </a:pathLst>
          </a:custGeom>
          <a:blipFill rotWithShape="1">
            <a:blip r:embed="rId3">
              <a:alphaModFix/>
            </a:blip>
            <a:stretch>
              <a:fillRect b="0" l="0" r="0" t="0"/>
            </a:stretch>
          </a:blipFill>
          <a:ln>
            <a:noFill/>
          </a:ln>
        </p:spPr>
      </p:sp>
      <p:sp>
        <p:nvSpPr>
          <p:cNvPr id="361" name="Google Shape;361;p21"/>
          <p:cNvSpPr/>
          <p:nvPr/>
        </p:nvSpPr>
        <p:spPr>
          <a:xfrm>
            <a:off x="12704629" y="6095882"/>
            <a:ext cx="4554671" cy="1872276"/>
          </a:xfrm>
          <a:custGeom>
            <a:rect b="b" l="l" r="r" t="t"/>
            <a:pathLst>
              <a:path extrusionOk="0" h="1872276" w="4554671">
                <a:moveTo>
                  <a:pt x="0" y="0"/>
                </a:moveTo>
                <a:lnTo>
                  <a:pt x="4554671" y="0"/>
                </a:lnTo>
                <a:lnTo>
                  <a:pt x="4554671" y="1872276"/>
                </a:lnTo>
                <a:lnTo>
                  <a:pt x="0" y="1872276"/>
                </a:lnTo>
                <a:lnTo>
                  <a:pt x="0" y="0"/>
                </a:lnTo>
                <a:close/>
              </a:path>
            </a:pathLst>
          </a:custGeom>
          <a:blipFill rotWithShape="1">
            <a:blip r:embed="rId4">
              <a:alphaModFix/>
            </a:blip>
            <a:stretch>
              <a:fillRect b="0" l="0" r="0" t="0"/>
            </a:stretch>
          </a:blipFill>
          <a:ln>
            <a:noFill/>
          </a:ln>
        </p:spPr>
      </p:sp>
      <p:sp>
        <p:nvSpPr>
          <p:cNvPr id="362" name="Google Shape;362;p21"/>
          <p:cNvSpPr txBox="1"/>
          <p:nvPr/>
        </p:nvSpPr>
        <p:spPr>
          <a:xfrm>
            <a:off x="631103" y="171450"/>
            <a:ext cx="11169346" cy="2861319"/>
          </a:xfrm>
          <a:prstGeom prst="rect">
            <a:avLst/>
          </a:prstGeom>
          <a:noFill/>
          <a:ln>
            <a:noFill/>
          </a:ln>
        </p:spPr>
        <p:txBody>
          <a:bodyPr anchorCtr="0" anchor="t" bIns="0" lIns="0" spcFirstLastPara="1" rIns="0" wrap="square" tIns="0">
            <a:spAutoFit/>
          </a:bodyPr>
          <a:lstStyle/>
          <a:p>
            <a:pPr indent="0" lvl="0" marL="0" marR="0" rtl="0" algn="l">
              <a:lnSpc>
                <a:spcPct val="103000"/>
              </a:lnSpc>
              <a:spcBef>
                <a:spcPts val="0"/>
              </a:spcBef>
              <a:spcAft>
                <a:spcPts val="0"/>
              </a:spcAft>
              <a:buNone/>
            </a:pPr>
            <a:r>
              <a:rPr b="1" i="0" lang="en-US" sz="10765" u="none" cap="none" strike="noStrike">
                <a:solidFill>
                  <a:srgbClr val="3C6AA9"/>
                </a:solidFill>
                <a:latin typeface="Arial"/>
                <a:ea typeface="Arial"/>
                <a:cs typeface="Arial"/>
                <a:sym typeface="Arial"/>
              </a:rPr>
              <a:t>Eksperimen dan Hasil (2)</a:t>
            </a:r>
            <a:endParaRPr/>
          </a:p>
        </p:txBody>
      </p:sp>
      <p:sp>
        <p:nvSpPr>
          <p:cNvPr id="363" name="Google Shape;363;p21"/>
          <p:cNvSpPr txBox="1"/>
          <p:nvPr/>
        </p:nvSpPr>
        <p:spPr>
          <a:xfrm>
            <a:off x="9139238" y="4945049"/>
            <a:ext cx="9525" cy="349277"/>
          </a:xfrm>
          <a:prstGeom prst="rect">
            <a:avLst/>
          </a:prstGeom>
          <a:noFill/>
          <a:ln>
            <a:noFill/>
          </a:ln>
        </p:spPr>
        <p:txBody>
          <a:bodyPr anchorCtr="0" anchor="t" bIns="0" lIns="0" spcFirstLastPara="1" rIns="0" wrap="square" tIns="0">
            <a:spAutoFit/>
          </a:bodyPr>
          <a:lstStyle/>
          <a:p>
            <a:pPr indent="0" lvl="0" marL="0" marR="0" rtl="0" algn="ctr">
              <a:lnSpc>
                <a:spcPct val="155555"/>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364" name="Google Shape;364;p21"/>
          <p:cNvSpPr txBox="1"/>
          <p:nvPr/>
        </p:nvSpPr>
        <p:spPr>
          <a:xfrm>
            <a:off x="17259300" y="9210675"/>
            <a:ext cx="152400" cy="200025"/>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2000" u="none" cap="none" strike="noStrike">
                <a:solidFill>
                  <a:srgbClr val="000000"/>
                </a:solidFill>
                <a:latin typeface="Arial"/>
                <a:ea typeface="Arial"/>
                <a:cs typeface="Arial"/>
                <a:sym typeface="Arial"/>
              </a:rPr>
              <a:t>21</a:t>
            </a:r>
            <a:endParaRPr/>
          </a:p>
        </p:txBody>
      </p:sp>
      <p:sp>
        <p:nvSpPr>
          <p:cNvPr id="365" name="Google Shape;365;p21"/>
          <p:cNvSpPr txBox="1"/>
          <p:nvPr/>
        </p:nvSpPr>
        <p:spPr>
          <a:xfrm>
            <a:off x="631103" y="3013719"/>
            <a:ext cx="11169346" cy="627380"/>
          </a:xfrm>
          <a:prstGeom prst="rect">
            <a:avLst/>
          </a:prstGeom>
          <a:noFill/>
          <a:ln>
            <a:noFill/>
          </a:ln>
        </p:spPr>
        <p:txBody>
          <a:bodyPr anchorCtr="0" anchor="t" bIns="0" lIns="0" spcFirstLastPara="1" rIns="0" wrap="square" tIns="0">
            <a:spAutoFit/>
          </a:bodyPr>
          <a:lstStyle/>
          <a:p>
            <a:pPr indent="0" lvl="0" marL="0" marR="0" rtl="0" algn="l">
              <a:lnSpc>
                <a:spcPct val="124006"/>
              </a:lnSpc>
              <a:spcBef>
                <a:spcPts val="0"/>
              </a:spcBef>
              <a:spcAft>
                <a:spcPts val="0"/>
              </a:spcAft>
              <a:buNone/>
            </a:pPr>
            <a:r>
              <a:rPr b="1" i="0" lang="en-US" sz="3999" u="none" cap="none" strike="noStrike">
                <a:solidFill>
                  <a:srgbClr val="000000"/>
                </a:solidFill>
                <a:latin typeface="Arial"/>
                <a:ea typeface="Arial"/>
                <a:cs typeface="Arial"/>
                <a:sym typeface="Arial"/>
              </a:rPr>
              <a:t>Model Improved</a:t>
            </a:r>
            <a:endParaRPr/>
          </a:p>
        </p:txBody>
      </p:sp>
      <p:sp>
        <p:nvSpPr>
          <p:cNvPr id="366" name="Google Shape;366;p21"/>
          <p:cNvSpPr txBox="1"/>
          <p:nvPr/>
        </p:nvSpPr>
        <p:spPr>
          <a:xfrm>
            <a:off x="631103" y="3631574"/>
            <a:ext cx="8517659" cy="1854708"/>
          </a:xfrm>
          <a:prstGeom prst="rect">
            <a:avLst/>
          </a:prstGeom>
          <a:noFill/>
          <a:ln>
            <a:noFill/>
          </a:ln>
        </p:spPr>
        <p:txBody>
          <a:bodyPr anchorCtr="0" anchor="t" bIns="0" lIns="0" spcFirstLastPara="1" rIns="0" wrap="square" tIns="0">
            <a:spAutoFit/>
          </a:bodyPr>
          <a:lstStyle/>
          <a:p>
            <a:pPr indent="-259079" lvl="1" marL="518160" marR="0" rtl="0" algn="l">
              <a:lnSpc>
                <a:spcPct val="124000"/>
              </a:lnSpc>
              <a:spcBef>
                <a:spcPts val="0"/>
              </a:spcBef>
              <a:spcAft>
                <a:spcPts val="0"/>
              </a:spcAft>
              <a:buClr>
                <a:srgbClr val="000000"/>
              </a:buClr>
              <a:buSzPts val="2400"/>
              <a:buFont typeface="Arial"/>
              <a:buChar char="•"/>
            </a:pPr>
            <a:r>
              <a:rPr b="0" i="0" lang="en-US" sz="2400" u="none" cap="none" strike="noStrike">
                <a:solidFill>
                  <a:srgbClr val="000000"/>
                </a:solidFill>
                <a:latin typeface="Arial"/>
                <a:ea typeface="Arial"/>
                <a:cs typeface="Arial"/>
                <a:sym typeface="Arial"/>
              </a:rPr>
              <a:t>Model improved dijalankan dengan menambahkan Self-Attention, RandAugmentation, Dropout, dan Weight Decay</a:t>
            </a:r>
            <a:endParaRPr/>
          </a:p>
          <a:p>
            <a:pPr indent="-259079" lvl="1" marL="518160" marR="0" rtl="0" algn="l">
              <a:lnSpc>
                <a:spcPct val="124000"/>
              </a:lnSpc>
              <a:spcBef>
                <a:spcPts val="0"/>
              </a:spcBef>
              <a:spcAft>
                <a:spcPts val="0"/>
              </a:spcAft>
              <a:buClr>
                <a:srgbClr val="000000"/>
              </a:buClr>
              <a:buSzPts val="2400"/>
              <a:buFont typeface="Arial"/>
              <a:buChar char="•"/>
            </a:pPr>
            <a:r>
              <a:rPr b="0" i="0" lang="en-US" sz="2400" u="none" cap="none" strike="noStrike">
                <a:solidFill>
                  <a:srgbClr val="000000"/>
                </a:solidFill>
                <a:latin typeface="Arial"/>
                <a:ea typeface="Arial"/>
                <a:cs typeface="Arial"/>
                <a:sym typeface="Arial"/>
              </a:rPr>
              <a:t>Didapati epoch terbaik adalah epoch 7 dengan waktu </a:t>
            </a:r>
            <a:r>
              <a:rPr b="0" i="1" lang="en-US" sz="2400" u="none" cap="none" strike="noStrike">
                <a:solidFill>
                  <a:srgbClr val="000000"/>
                </a:solidFill>
                <a:latin typeface="Arial"/>
                <a:ea typeface="Arial"/>
                <a:cs typeface="Arial"/>
                <a:sym typeface="Arial"/>
              </a:rPr>
              <a:t>training</a:t>
            </a:r>
            <a:r>
              <a:rPr b="0" i="0" lang="en-US" sz="2400" u="none" cap="none" strike="noStrike">
                <a:solidFill>
                  <a:srgbClr val="000000"/>
                </a:solidFill>
                <a:latin typeface="Arial"/>
                <a:ea typeface="Arial"/>
                <a:cs typeface="Arial"/>
                <a:sym typeface="Arial"/>
              </a:rPr>
              <a:t> selama 52.17 menit dengan rata-rata per epoch adalah 4.35 menit.</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F1EB"/>
        </a:solidFill>
      </p:bgPr>
    </p:bg>
    <p:spTree>
      <p:nvGrpSpPr>
        <p:cNvPr id="370" name="Shape 370"/>
        <p:cNvGrpSpPr/>
        <p:nvPr/>
      </p:nvGrpSpPr>
      <p:grpSpPr>
        <a:xfrm>
          <a:off x="0" y="0"/>
          <a:ext cx="0" cy="0"/>
          <a:chOff x="0" y="0"/>
          <a:chExt cx="0" cy="0"/>
        </a:xfrm>
      </p:grpSpPr>
      <p:grpSp>
        <p:nvGrpSpPr>
          <p:cNvPr id="371" name="Google Shape;371;p22"/>
          <p:cNvGrpSpPr/>
          <p:nvPr/>
        </p:nvGrpSpPr>
        <p:grpSpPr>
          <a:xfrm>
            <a:off x="0" y="-339934"/>
            <a:ext cx="400214" cy="3266926"/>
            <a:chOff x="0" y="-47625"/>
            <a:chExt cx="105406" cy="860425"/>
          </a:xfrm>
        </p:grpSpPr>
        <p:sp>
          <p:nvSpPr>
            <p:cNvPr id="372" name="Google Shape;372;p22"/>
            <p:cNvSpPr/>
            <p:nvPr/>
          </p:nvSpPr>
          <p:spPr>
            <a:xfrm>
              <a:off x="0" y="0"/>
              <a:ext cx="105406" cy="812800"/>
            </a:xfrm>
            <a:custGeom>
              <a:rect b="b" l="l" r="r" t="t"/>
              <a:pathLst>
                <a:path extrusionOk="0" h="812800" w="105406">
                  <a:moveTo>
                    <a:pt x="0" y="0"/>
                  </a:moveTo>
                  <a:lnTo>
                    <a:pt x="105406" y="0"/>
                  </a:lnTo>
                  <a:lnTo>
                    <a:pt x="105406" y="812800"/>
                  </a:lnTo>
                  <a:lnTo>
                    <a:pt x="0" y="812800"/>
                  </a:lnTo>
                  <a:close/>
                </a:path>
              </a:pathLst>
            </a:custGeom>
            <a:solidFill>
              <a:srgbClr val="3C6AA9"/>
            </a:solidFill>
            <a:ln>
              <a:noFill/>
            </a:ln>
          </p:spPr>
        </p:sp>
        <p:sp>
          <p:nvSpPr>
            <p:cNvPr id="373" name="Google Shape;373;p22"/>
            <p:cNvSpPr txBox="1"/>
            <p:nvPr/>
          </p:nvSpPr>
          <p:spPr>
            <a:xfrm>
              <a:off x="0" y="-47625"/>
              <a:ext cx="105406" cy="860425"/>
            </a:xfrm>
            <a:prstGeom prst="rect">
              <a:avLst/>
            </a:prstGeom>
            <a:noFill/>
            <a:ln>
              <a:noFill/>
            </a:ln>
          </p:spPr>
          <p:txBody>
            <a:bodyPr anchorCtr="0" anchor="ctr" bIns="50800" lIns="50800" spcFirstLastPara="1" rIns="50800" wrap="square" tIns="50800">
              <a:noAutofit/>
            </a:bodyPr>
            <a:lstStyle/>
            <a:p>
              <a:pPr indent="0" lvl="0" marL="0" marR="0" rtl="0" algn="ctr">
                <a:lnSpc>
                  <a:spcPct val="1943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374" name="Google Shape;374;p22"/>
          <p:cNvSpPr/>
          <p:nvPr/>
        </p:nvSpPr>
        <p:spPr>
          <a:xfrm>
            <a:off x="10221943" y="2220943"/>
            <a:ext cx="7037357" cy="7037357"/>
          </a:xfrm>
          <a:custGeom>
            <a:rect b="b" l="l" r="r" t="t"/>
            <a:pathLst>
              <a:path extrusionOk="0" h="7037357" w="7037357">
                <a:moveTo>
                  <a:pt x="0" y="0"/>
                </a:moveTo>
                <a:lnTo>
                  <a:pt x="7037357" y="0"/>
                </a:lnTo>
                <a:lnTo>
                  <a:pt x="7037357" y="7037357"/>
                </a:lnTo>
                <a:lnTo>
                  <a:pt x="0" y="7037357"/>
                </a:lnTo>
                <a:lnTo>
                  <a:pt x="0" y="0"/>
                </a:lnTo>
                <a:close/>
              </a:path>
            </a:pathLst>
          </a:custGeom>
          <a:blipFill rotWithShape="1">
            <a:blip r:embed="rId3">
              <a:alphaModFix/>
            </a:blip>
            <a:stretch>
              <a:fillRect b="0" l="0" r="0" t="0"/>
            </a:stretch>
          </a:blipFill>
          <a:ln>
            <a:noFill/>
          </a:ln>
        </p:spPr>
      </p:sp>
      <p:sp>
        <p:nvSpPr>
          <p:cNvPr id="375" name="Google Shape;375;p22"/>
          <p:cNvSpPr txBox="1"/>
          <p:nvPr/>
        </p:nvSpPr>
        <p:spPr>
          <a:xfrm>
            <a:off x="9139238" y="4945049"/>
            <a:ext cx="9525" cy="349277"/>
          </a:xfrm>
          <a:prstGeom prst="rect">
            <a:avLst/>
          </a:prstGeom>
          <a:noFill/>
          <a:ln>
            <a:noFill/>
          </a:ln>
        </p:spPr>
        <p:txBody>
          <a:bodyPr anchorCtr="0" anchor="t" bIns="0" lIns="0" spcFirstLastPara="1" rIns="0" wrap="square" tIns="0">
            <a:spAutoFit/>
          </a:bodyPr>
          <a:lstStyle/>
          <a:p>
            <a:pPr indent="0" lvl="0" marL="0" marR="0" rtl="0" algn="ctr">
              <a:lnSpc>
                <a:spcPct val="155555"/>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376" name="Google Shape;376;p22"/>
          <p:cNvSpPr txBox="1"/>
          <p:nvPr/>
        </p:nvSpPr>
        <p:spPr>
          <a:xfrm>
            <a:off x="17259300" y="9210675"/>
            <a:ext cx="152400" cy="200025"/>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2000" u="none" cap="none" strike="noStrike">
                <a:solidFill>
                  <a:srgbClr val="000000"/>
                </a:solidFill>
                <a:latin typeface="Arial"/>
                <a:ea typeface="Arial"/>
                <a:cs typeface="Arial"/>
                <a:sym typeface="Arial"/>
              </a:rPr>
              <a:t>22</a:t>
            </a:r>
            <a:endParaRPr/>
          </a:p>
        </p:txBody>
      </p:sp>
      <p:sp>
        <p:nvSpPr>
          <p:cNvPr id="377" name="Google Shape;377;p22"/>
          <p:cNvSpPr txBox="1"/>
          <p:nvPr/>
        </p:nvSpPr>
        <p:spPr>
          <a:xfrm>
            <a:off x="2105302" y="4505960"/>
            <a:ext cx="6157072" cy="1256030"/>
          </a:xfrm>
          <a:prstGeom prst="rect">
            <a:avLst/>
          </a:prstGeom>
          <a:noFill/>
          <a:ln>
            <a:noFill/>
          </a:ln>
        </p:spPr>
        <p:txBody>
          <a:bodyPr anchorCtr="0" anchor="t" bIns="0" lIns="0" spcFirstLastPara="1" rIns="0" wrap="square" tIns="0">
            <a:spAutoFit/>
          </a:bodyPr>
          <a:lstStyle/>
          <a:p>
            <a:pPr indent="0" lvl="0" marL="0" marR="0" rtl="0" algn="l">
              <a:lnSpc>
                <a:spcPct val="124006"/>
              </a:lnSpc>
              <a:spcBef>
                <a:spcPts val="0"/>
              </a:spcBef>
              <a:spcAft>
                <a:spcPts val="0"/>
              </a:spcAft>
              <a:buNone/>
            </a:pPr>
            <a:r>
              <a:rPr b="1" i="0" lang="en-US" sz="3999" u="none" cap="none" strike="noStrike">
                <a:solidFill>
                  <a:srgbClr val="000000"/>
                </a:solidFill>
                <a:latin typeface="Arial"/>
                <a:ea typeface="Arial"/>
                <a:cs typeface="Arial"/>
                <a:sym typeface="Arial"/>
              </a:rPr>
              <a:t>Prediksi Model Improved pada 16 kelas pertama</a:t>
            </a:r>
            <a:endParaRPr/>
          </a:p>
        </p:txBody>
      </p:sp>
      <p:sp>
        <p:nvSpPr>
          <p:cNvPr id="378" name="Google Shape;378;p22"/>
          <p:cNvSpPr txBox="1"/>
          <p:nvPr/>
        </p:nvSpPr>
        <p:spPr>
          <a:xfrm>
            <a:off x="631103" y="171450"/>
            <a:ext cx="11169346" cy="2861319"/>
          </a:xfrm>
          <a:prstGeom prst="rect">
            <a:avLst/>
          </a:prstGeom>
          <a:noFill/>
          <a:ln>
            <a:noFill/>
          </a:ln>
        </p:spPr>
        <p:txBody>
          <a:bodyPr anchorCtr="0" anchor="t" bIns="0" lIns="0" spcFirstLastPara="1" rIns="0" wrap="square" tIns="0">
            <a:spAutoFit/>
          </a:bodyPr>
          <a:lstStyle/>
          <a:p>
            <a:pPr indent="0" lvl="0" marL="0" marR="0" rtl="0" algn="l">
              <a:lnSpc>
                <a:spcPct val="103000"/>
              </a:lnSpc>
              <a:spcBef>
                <a:spcPts val="0"/>
              </a:spcBef>
              <a:spcAft>
                <a:spcPts val="0"/>
              </a:spcAft>
              <a:buNone/>
            </a:pPr>
            <a:r>
              <a:rPr b="1" i="0" lang="en-US" sz="10765" u="none" cap="none" strike="noStrike">
                <a:solidFill>
                  <a:srgbClr val="3C6AA9"/>
                </a:solidFill>
                <a:latin typeface="Arial"/>
                <a:ea typeface="Arial"/>
                <a:cs typeface="Arial"/>
                <a:sym typeface="Arial"/>
              </a:rPr>
              <a:t>Eksperimen dan Hasil (2)</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F1EB"/>
        </a:solidFill>
      </p:bgPr>
    </p:bg>
    <p:spTree>
      <p:nvGrpSpPr>
        <p:cNvPr id="382" name="Shape 382"/>
        <p:cNvGrpSpPr/>
        <p:nvPr/>
      </p:nvGrpSpPr>
      <p:grpSpPr>
        <a:xfrm>
          <a:off x="0" y="0"/>
          <a:ext cx="0" cy="0"/>
          <a:chOff x="0" y="0"/>
          <a:chExt cx="0" cy="0"/>
        </a:xfrm>
      </p:grpSpPr>
      <p:grpSp>
        <p:nvGrpSpPr>
          <p:cNvPr id="383" name="Google Shape;383;p23"/>
          <p:cNvGrpSpPr/>
          <p:nvPr/>
        </p:nvGrpSpPr>
        <p:grpSpPr>
          <a:xfrm>
            <a:off x="0" y="1093355"/>
            <a:ext cx="400214" cy="3266926"/>
            <a:chOff x="0" y="-47625"/>
            <a:chExt cx="105406" cy="860425"/>
          </a:xfrm>
        </p:grpSpPr>
        <p:sp>
          <p:nvSpPr>
            <p:cNvPr id="384" name="Google Shape;384;p23"/>
            <p:cNvSpPr/>
            <p:nvPr/>
          </p:nvSpPr>
          <p:spPr>
            <a:xfrm>
              <a:off x="0" y="0"/>
              <a:ext cx="105406" cy="812800"/>
            </a:xfrm>
            <a:custGeom>
              <a:rect b="b" l="l" r="r" t="t"/>
              <a:pathLst>
                <a:path extrusionOk="0" h="812800" w="105406">
                  <a:moveTo>
                    <a:pt x="0" y="0"/>
                  </a:moveTo>
                  <a:lnTo>
                    <a:pt x="105406" y="0"/>
                  </a:lnTo>
                  <a:lnTo>
                    <a:pt x="105406" y="812800"/>
                  </a:lnTo>
                  <a:lnTo>
                    <a:pt x="0" y="812800"/>
                  </a:lnTo>
                  <a:close/>
                </a:path>
              </a:pathLst>
            </a:custGeom>
            <a:solidFill>
              <a:srgbClr val="3C6AA9"/>
            </a:solidFill>
            <a:ln>
              <a:noFill/>
            </a:ln>
          </p:spPr>
        </p:sp>
        <p:sp>
          <p:nvSpPr>
            <p:cNvPr id="385" name="Google Shape;385;p23"/>
            <p:cNvSpPr txBox="1"/>
            <p:nvPr/>
          </p:nvSpPr>
          <p:spPr>
            <a:xfrm>
              <a:off x="0" y="-47625"/>
              <a:ext cx="105406" cy="860425"/>
            </a:xfrm>
            <a:prstGeom prst="rect">
              <a:avLst/>
            </a:prstGeom>
            <a:noFill/>
            <a:ln>
              <a:noFill/>
            </a:ln>
          </p:spPr>
          <p:txBody>
            <a:bodyPr anchorCtr="0" anchor="ctr" bIns="50800" lIns="50800" spcFirstLastPara="1" rIns="50800" wrap="square" tIns="50800">
              <a:noAutofit/>
            </a:bodyPr>
            <a:lstStyle/>
            <a:p>
              <a:pPr indent="0" lvl="0" marL="0" marR="0" rtl="0" algn="ctr">
                <a:lnSpc>
                  <a:spcPct val="1943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386" name="Google Shape;386;p23"/>
          <p:cNvSpPr txBox="1"/>
          <p:nvPr/>
        </p:nvSpPr>
        <p:spPr>
          <a:xfrm>
            <a:off x="1028700" y="1257300"/>
            <a:ext cx="9753125" cy="981711"/>
          </a:xfrm>
          <a:prstGeom prst="rect">
            <a:avLst/>
          </a:prstGeom>
          <a:noFill/>
          <a:ln>
            <a:noFill/>
          </a:ln>
        </p:spPr>
        <p:txBody>
          <a:bodyPr anchorCtr="0" anchor="t" bIns="0" lIns="0" spcFirstLastPara="1" rIns="0" wrap="square" tIns="0">
            <a:spAutoFit/>
          </a:bodyPr>
          <a:lstStyle/>
          <a:p>
            <a:pPr indent="0" lvl="0" marL="0" marR="0" rtl="0" algn="l">
              <a:lnSpc>
                <a:spcPct val="89000"/>
              </a:lnSpc>
              <a:spcBef>
                <a:spcPts val="0"/>
              </a:spcBef>
              <a:spcAft>
                <a:spcPts val="0"/>
              </a:spcAft>
              <a:buNone/>
            </a:pPr>
            <a:r>
              <a:rPr b="1" i="0" lang="en-US" sz="8000" u="none" cap="none" strike="noStrike">
                <a:solidFill>
                  <a:srgbClr val="3C6AA9"/>
                </a:solidFill>
                <a:latin typeface="Arial"/>
                <a:ea typeface="Arial"/>
                <a:cs typeface="Arial"/>
                <a:sym typeface="Arial"/>
              </a:rPr>
              <a:t>Analisis Hasil</a:t>
            </a:r>
            <a:endParaRPr/>
          </a:p>
        </p:txBody>
      </p:sp>
      <p:sp>
        <p:nvSpPr>
          <p:cNvPr id="387" name="Google Shape;387;p23"/>
          <p:cNvSpPr txBox="1"/>
          <p:nvPr/>
        </p:nvSpPr>
        <p:spPr>
          <a:xfrm>
            <a:off x="1028700" y="2993113"/>
            <a:ext cx="11544023" cy="5619750"/>
          </a:xfrm>
          <a:prstGeom prst="rect">
            <a:avLst/>
          </a:prstGeom>
          <a:noFill/>
          <a:ln>
            <a:noFill/>
          </a:ln>
        </p:spPr>
        <p:txBody>
          <a:bodyPr anchorCtr="0" anchor="t" bIns="0" lIns="0" spcFirstLastPara="1" rIns="0" wrap="square" tIns="0">
            <a:spAutoFit/>
          </a:bodyPr>
          <a:lstStyle/>
          <a:p>
            <a:pPr indent="0" lvl="0" marL="0" marR="0" rtl="0" algn="just">
              <a:lnSpc>
                <a:spcPct val="169958"/>
              </a:lnSpc>
              <a:spcBef>
                <a:spcPts val="0"/>
              </a:spcBef>
              <a:spcAft>
                <a:spcPts val="0"/>
              </a:spcAft>
              <a:buNone/>
            </a:pPr>
            <a:r>
              <a:rPr b="0" i="0" lang="en-US" sz="2400" u="none" cap="none" strike="noStrike">
                <a:solidFill>
                  <a:srgbClr val="000000"/>
                </a:solidFill>
                <a:latin typeface="Arial"/>
                <a:ea typeface="Arial"/>
                <a:cs typeface="Arial"/>
                <a:sym typeface="Arial"/>
              </a:rPr>
              <a:t>Model Improved ConvNeXt mencapai akurasi validasi tertinggi sebesar 86,30% pada Epoch 7, meningkat sekitar 4% dibandingkan model baseline. Perbedaan dinamika training yang terlihat pada kurva akurasi dan loss menunjukkan bahwa model improved memiliki kemampuan generalisasi yang lebih baik. Akurasi validasi yang secara konsisten lebih tinggi dibandingkan akurasi training mengindikasikan efektivitas regularisasi agresif yang diterapkan selama proses pelatihan. Penggunaan RandAugment, dropout, dan weight decay tinggi mencegah model menghafal data pelatihan, sehingga mendorong pembelajaran fitur yang lebih robust. Selain itu, integrasi self-attention membantu model menangkap konteks global gambar, yang berdampak positif pada stabilitas pelatihan dan peningkatan performa klasifikasi pada Tiny-ImageNet.</a:t>
            </a:r>
            <a:endParaRPr/>
          </a:p>
        </p:txBody>
      </p:sp>
      <p:sp>
        <p:nvSpPr>
          <p:cNvPr id="388" name="Google Shape;388;p23"/>
          <p:cNvSpPr txBox="1"/>
          <p:nvPr/>
        </p:nvSpPr>
        <p:spPr>
          <a:xfrm>
            <a:off x="17259300" y="9210675"/>
            <a:ext cx="152400" cy="200025"/>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2000" u="none" cap="none" strike="noStrike">
                <a:solidFill>
                  <a:srgbClr val="000000"/>
                </a:solidFill>
                <a:latin typeface="Arial"/>
                <a:ea typeface="Arial"/>
                <a:cs typeface="Arial"/>
                <a:sym typeface="Arial"/>
              </a:rPr>
              <a:t>23</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F1EB"/>
        </a:solidFill>
      </p:bgPr>
    </p:bg>
    <p:spTree>
      <p:nvGrpSpPr>
        <p:cNvPr id="392" name="Shape 392"/>
        <p:cNvGrpSpPr/>
        <p:nvPr/>
      </p:nvGrpSpPr>
      <p:grpSpPr>
        <a:xfrm>
          <a:off x="0" y="0"/>
          <a:ext cx="0" cy="0"/>
          <a:chOff x="0" y="0"/>
          <a:chExt cx="0" cy="0"/>
        </a:xfrm>
      </p:grpSpPr>
      <p:pic>
        <p:nvPicPr>
          <p:cNvPr id="393" name="Google Shape;393;p24"/>
          <p:cNvPicPr preferRelativeResize="0"/>
          <p:nvPr/>
        </p:nvPicPr>
        <p:blipFill rotWithShape="1">
          <a:blip r:embed="rId3">
            <a:alphaModFix/>
          </a:blip>
          <a:srcRect b="0" l="30196" r="30196" t="0"/>
          <a:stretch/>
        </p:blipFill>
        <p:spPr>
          <a:xfrm>
            <a:off x="12176364" y="0"/>
            <a:ext cx="6111636" cy="10287000"/>
          </a:xfrm>
          <a:prstGeom prst="rect">
            <a:avLst/>
          </a:prstGeom>
          <a:noFill/>
          <a:ln>
            <a:noFill/>
          </a:ln>
        </p:spPr>
      </p:pic>
      <p:sp>
        <p:nvSpPr>
          <p:cNvPr id="394" name="Google Shape;394;p24"/>
          <p:cNvSpPr txBox="1"/>
          <p:nvPr/>
        </p:nvSpPr>
        <p:spPr>
          <a:xfrm>
            <a:off x="1028700" y="1655181"/>
            <a:ext cx="10356201" cy="1636648"/>
          </a:xfrm>
          <a:prstGeom prst="rect">
            <a:avLst/>
          </a:prstGeom>
          <a:noFill/>
          <a:ln>
            <a:noFill/>
          </a:ln>
        </p:spPr>
        <p:txBody>
          <a:bodyPr anchorCtr="0" anchor="t" bIns="0" lIns="0" spcFirstLastPara="1" rIns="0" wrap="square" tIns="0">
            <a:spAutoFit/>
          </a:bodyPr>
          <a:lstStyle/>
          <a:p>
            <a:pPr indent="0" lvl="0" marL="0" marR="0" rtl="0" algn="l">
              <a:lnSpc>
                <a:spcPct val="89000"/>
              </a:lnSpc>
              <a:spcBef>
                <a:spcPts val="0"/>
              </a:spcBef>
              <a:spcAft>
                <a:spcPts val="0"/>
              </a:spcAft>
              <a:buNone/>
            </a:pPr>
            <a:r>
              <a:rPr b="1" i="0" lang="en-US" sz="13264" u="none" cap="none" strike="noStrike">
                <a:solidFill>
                  <a:srgbClr val="3C6AA9"/>
                </a:solidFill>
                <a:latin typeface="Arial"/>
                <a:ea typeface="Arial"/>
                <a:cs typeface="Arial"/>
                <a:sym typeface="Arial"/>
              </a:rPr>
              <a:t>Kesimpulan</a:t>
            </a:r>
            <a:endParaRPr/>
          </a:p>
        </p:txBody>
      </p:sp>
      <p:sp>
        <p:nvSpPr>
          <p:cNvPr id="395" name="Google Shape;395;p24"/>
          <p:cNvSpPr txBox="1"/>
          <p:nvPr/>
        </p:nvSpPr>
        <p:spPr>
          <a:xfrm>
            <a:off x="1053758" y="3471915"/>
            <a:ext cx="10331143" cy="5105400"/>
          </a:xfrm>
          <a:prstGeom prst="rect">
            <a:avLst/>
          </a:prstGeom>
          <a:noFill/>
          <a:ln>
            <a:noFill/>
          </a:ln>
        </p:spPr>
        <p:txBody>
          <a:bodyPr anchorCtr="0" anchor="t" bIns="0" lIns="0" spcFirstLastPara="1" rIns="0" wrap="square" tIns="0">
            <a:spAutoFit/>
          </a:bodyPr>
          <a:lstStyle/>
          <a:p>
            <a:pPr indent="0" lvl="0" marL="0" marR="0" rtl="0" algn="l">
              <a:lnSpc>
                <a:spcPct val="169958"/>
              </a:lnSpc>
              <a:spcBef>
                <a:spcPts val="0"/>
              </a:spcBef>
              <a:spcAft>
                <a:spcPts val="0"/>
              </a:spcAft>
              <a:buNone/>
            </a:pPr>
            <a:r>
              <a:rPr b="0" i="0" lang="en-US" sz="2400" u="none" cap="none" strike="noStrike">
                <a:solidFill>
                  <a:srgbClr val="000000"/>
                </a:solidFill>
                <a:latin typeface="Arial"/>
                <a:ea typeface="Arial"/>
                <a:cs typeface="Arial"/>
                <a:sym typeface="Arial"/>
              </a:rPr>
              <a:t>Penelitian ini menunjukkan bahwa ConvNeXt-Tiny dapat diadaptasi secara efektif pada dataset kecil seperti Tiny-ImageNet dengan strategi pelatihan yang tepat. Integrasi self-attention ringan dan regularisasi agresif terbukti mampu meningkatkan generalisasi model secara signifikan.</a:t>
            </a:r>
            <a:endParaRPr/>
          </a:p>
          <a:p>
            <a:pPr indent="0" lvl="0" marL="0" marR="0" rtl="0" algn="l">
              <a:lnSpc>
                <a:spcPct val="169958"/>
              </a:lnSpc>
              <a:spcBef>
                <a:spcPts val="0"/>
              </a:spcBef>
              <a:spcAft>
                <a:spcPts val="0"/>
              </a:spcAft>
              <a:buNone/>
            </a:pPr>
            <a:r>
              <a:rPr b="0" i="0" lang="en-US" sz="2400" u="none" cap="none" strike="noStrike">
                <a:solidFill>
                  <a:srgbClr val="000000"/>
                </a:solidFill>
                <a:latin typeface="Arial"/>
                <a:ea typeface="Arial"/>
                <a:cs typeface="Arial"/>
                <a:sym typeface="Arial"/>
              </a:rPr>
              <a:t>Hasil ini menegaskan bahwa modernisasi CNN tidak hanya bergantung pada arsitektur, tetapi juga pada kombinasi desain pelatihan yang matang.</a:t>
            </a:r>
            <a:endParaRPr/>
          </a:p>
          <a:p>
            <a:pPr indent="0" lvl="0" marL="0" marR="0" rtl="0" algn="l">
              <a:lnSpc>
                <a:spcPct val="169958"/>
              </a:lnSpc>
              <a:spcBef>
                <a:spcPts val="0"/>
              </a:spcBef>
              <a:spcAft>
                <a:spcPts val="0"/>
              </a:spcAft>
              <a:buNone/>
            </a:pPr>
            <a:r>
              <a:t/>
            </a:r>
            <a:endParaRPr b="0" i="0" sz="2400" u="none" cap="none" strike="noStrike">
              <a:solidFill>
                <a:srgbClr val="000000"/>
              </a:solidFill>
              <a:latin typeface="Arial"/>
              <a:ea typeface="Arial"/>
              <a:cs typeface="Arial"/>
              <a:sym typeface="Arial"/>
            </a:endParaRPr>
          </a:p>
          <a:p>
            <a:pPr indent="0" lvl="0" marL="0" marR="0" rtl="0" algn="l">
              <a:lnSpc>
                <a:spcPct val="169958"/>
              </a:lnSpc>
              <a:spcBef>
                <a:spcPts val="0"/>
              </a:spcBef>
              <a:spcAft>
                <a:spcPts val="0"/>
              </a:spcAft>
              <a:buNone/>
            </a:pPr>
            <a:r>
              <a:rPr b="0" i="0" lang="en-US" sz="2400" u="none" cap="none" strike="noStrike">
                <a:solidFill>
                  <a:srgbClr val="000000"/>
                </a:solidFill>
                <a:latin typeface="Arial"/>
                <a:ea typeface="Arial"/>
                <a:cs typeface="Arial"/>
                <a:sym typeface="Arial"/>
              </a:rPr>
              <a:t>Model improvement berdampak langsung ke performa, walaupun meningkat tidak signifikan. Namun, sudah cukup untuk mengatasi masalah pada </a:t>
            </a:r>
            <a:r>
              <a:rPr b="0" i="1" lang="en-US" sz="2400" u="none" cap="none" strike="noStrike">
                <a:solidFill>
                  <a:srgbClr val="000000"/>
                </a:solidFill>
                <a:latin typeface="Arial"/>
                <a:ea typeface="Arial"/>
                <a:cs typeface="Arial"/>
                <a:sym typeface="Arial"/>
              </a:rPr>
              <a:t>baseline</a:t>
            </a:r>
            <a:r>
              <a:rPr b="0" i="0" lang="en-US" sz="2400" u="none" cap="none" strike="noStrike">
                <a:solidFill>
                  <a:srgbClr val="000000"/>
                </a:solidFill>
                <a:latin typeface="Arial"/>
                <a:ea typeface="Arial"/>
                <a:cs typeface="Arial"/>
                <a:sym typeface="Arial"/>
              </a:rPr>
              <a:t>, terlebih soal </a:t>
            </a:r>
            <a:r>
              <a:rPr b="0" i="1" lang="en-US" sz="2400" u="none" cap="none" strike="noStrike">
                <a:solidFill>
                  <a:srgbClr val="000000"/>
                </a:solidFill>
                <a:latin typeface="Arial"/>
                <a:ea typeface="Arial"/>
                <a:cs typeface="Arial"/>
                <a:sym typeface="Arial"/>
              </a:rPr>
              <a:t>overfitting</a:t>
            </a:r>
            <a:r>
              <a:rPr b="0" i="0" lang="en-US" sz="2400" u="none" cap="none" strike="noStrike">
                <a:solidFill>
                  <a:srgbClr val="000000"/>
                </a:solidFill>
                <a:latin typeface="Arial"/>
                <a:ea typeface="Arial"/>
                <a:cs typeface="Arial"/>
                <a:sym typeface="Arial"/>
              </a:rPr>
              <a:t>.</a:t>
            </a:r>
            <a:endParaRPr/>
          </a:p>
        </p:txBody>
      </p:sp>
      <p:grpSp>
        <p:nvGrpSpPr>
          <p:cNvPr id="396" name="Google Shape;396;p24"/>
          <p:cNvGrpSpPr/>
          <p:nvPr/>
        </p:nvGrpSpPr>
        <p:grpSpPr>
          <a:xfrm>
            <a:off x="0" y="1093355"/>
            <a:ext cx="400214" cy="3266926"/>
            <a:chOff x="0" y="-47625"/>
            <a:chExt cx="105406" cy="860425"/>
          </a:xfrm>
        </p:grpSpPr>
        <p:sp>
          <p:nvSpPr>
            <p:cNvPr id="397" name="Google Shape;397;p24"/>
            <p:cNvSpPr/>
            <p:nvPr/>
          </p:nvSpPr>
          <p:spPr>
            <a:xfrm>
              <a:off x="0" y="0"/>
              <a:ext cx="105406" cy="812800"/>
            </a:xfrm>
            <a:custGeom>
              <a:rect b="b" l="l" r="r" t="t"/>
              <a:pathLst>
                <a:path extrusionOk="0" h="812800" w="105406">
                  <a:moveTo>
                    <a:pt x="0" y="0"/>
                  </a:moveTo>
                  <a:lnTo>
                    <a:pt x="105406" y="0"/>
                  </a:lnTo>
                  <a:lnTo>
                    <a:pt x="105406" y="812800"/>
                  </a:lnTo>
                  <a:lnTo>
                    <a:pt x="0" y="812800"/>
                  </a:lnTo>
                  <a:close/>
                </a:path>
              </a:pathLst>
            </a:custGeom>
            <a:solidFill>
              <a:srgbClr val="3C6AA9"/>
            </a:solidFill>
            <a:ln>
              <a:noFill/>
            </a:ln>
          </p:spPr>
        </p:sp>
        <p:sp>
          <p:nvSpPr>
            <p:cNvPr id="398" name="Google Shape;398;p24"/>
            <p:cNvSpPr txBox="1"/>
            <p:nvPr/>
          </p:nvSpPr>
          <p:spPr>
            <a:xfrm>
              <a:off x="0" y="-47625"/>
              <a:ext cx="105406" cy="860425"/>
            </a:xfrm>
            <a:prstGeom prst="rect">
              <a:avLst/>
            </a:prstGeom>
            <a:noFill/>
            <a:ln>
              <a:noFill/>
            </a:ln>
          </p:spPr>
          <p:txBody>
            <a:bodyPr anchorCtr="0" anchor="ctr" bIns="50800" lIns="50800" spcFirstLastPara="1" rIns="50800" wrap="square" tIns="50800">
              <a:noAutofit/>
            </a:bodyPr>
            <a:lstStyle/>
            <a:p>
              <a:pPr indent="0" lvl="0" marL="0" marR="0" rtl="0" algn="ctr">
                <a:lnSpc>
                  <a:spcPct val="1943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399" name="Google Shape;399;p24"/>
          <p:cNvSpPr txBox="1"/>
          <p:nvPr/>
        </p:nvSpPr>
        <p:spPr>
          <a:xfrm>
            <a:off x="17259300" y="9210675"/>
            <a:ext cx="152400" cy="200025"/>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2000" u="none" cap="none" strike="noStrike">
                <a:solidFill>
                  <a:srgbClr val="000000"/>
                </a:solidFill>
                <a:latin typeface="Arial"/>
                <a:ea typeface="Arial"/>
                <a:cs typeface="Arial"/>
                <a:sym typeface="Arial"/>
              </a:rPr>
              <a:t>24</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p25"/>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9219" l="0" r="0" t="-9220"/>
            </a:stretch>
          </a:blipFill>
          <a:ln>
            <a:noFill/>
          </a:ln>
        </p:spPr>
      </p:sp>
      <p:sp>
        <p:nvSpPr>
          <p:cNvPr id="405" name="Google Shape;405;p25"/>
          <p:cNvSpPr txBox="1"/>
          <p:nvPr/>
        </p:nvSpPr>
        <p:spPr>
          <a:xfrm>
            <a:off x="4987559" y="6111708"/>
            <a:ext cx="8312882" cy="422275"/>
          </a:xfrm>
          <a:prstGeom prst="rect">
            <a:avLst/>
          </a:prstGeom>
          <a:noFill/>
          <a:ln>
            <a:noFill/>
          </a:ln>
        </p:spPr>
        <p:txBody>
          <a:bodyPr anchorCtr="0" anchor="t" bIns="0" lIns="0" spcFirstLastPara="1" rIns="0" wrap="square" tIns="0">
            <a:spAutoFit/>
          </a:bodyPr>
          <a:lstStyle/>
          <a:p>
            <a:pPr indent="0" lvl="0" marL="0" marR="0" rtl="0" algn="ctr">
              <a:lnSpc>
                <a:spcPct val="140016"/>
              </a:lnSpc>
              <a:spcBef>
                <a:spcPts val="0"/>
              </a:spcBef>
              <a:spcAft>
                <a:spcPts val="0"/>
              </a:spcAft>
              <a:buNone/>
            </a:pPr>
            <a:r>
              <a:rPr b="0" i="0" lang="en-US" sz="2499" u="none" cap="none" strike="noStrike">
                <a:solidFill>
                  <a:srgbClr val="F4F1EB"/>
                </a:solidFill>
                <a:latin typeface="Arial"/>
                <a:ea typeface="Arial"/>
                <a:cs typeface="Arial"/>
                <a:sym typeface="Arial"/>
              </a:rPr>
              <a:t>CONVNEXT</a:t>
            </a:r>
            <a:endParaRPr/>
          </a:p>
        </p:txBody>
      </p:sp>
      <p:sp>
        <p:nvSpPr>
          <p:cNvPr id="406" name="Google Shape;406;p25"/>
          <p:cNvSpPr txBox="1"/>
          <p:nvPr/>
        </p:nvSpPr>
        <p:spPr>
          <a:xfrm>
            <a:off x="1607743" y="3633829"/>
            <a:ext cx="15072514" cy="2213610"/>
          </a:xfrm>
          <a:prstGeom prst="rect">
            <a:avLst/>
          </a:prstGeom>
          <a:noFill/>
          <a:ln>
            <a:noFill/>
          </a:ln>
        </p:spPr>
        <p:txBody>
          <a:bodyPr anchorCtr="0" anchor="t" bIns="0" lIns="0" spcFirstLastPara="1" rIns="0" wrap="square" tIns="0">
            <a:spAutoFit/>
          </a:bodyPr>
          <a:lstStyle/>
          <a:p>
            <a:pPr indent="0" lvl="0" marL="0" marR="0" rtl="0" algn="ctr">
              <a:lnSpc>
                <a:spcPct val="88994"/>
              </a:lnSpc>
              <a:spcBef>
                <a:spcPts val="0"/>
              </a:spcBef>
              <a:spcAft>
                <a:spcPts val="0"/>
              </a:spcAft>
              <a:buNone/>
            </a:pPr>
            <a:r>
              <a:rPr b="0" i="0" lang="en-US" sz="18000" u="none" cap="none" strike="noStrike">
                <a:solidFill>
                  <a:srgbClr val="F4F1EB"/>
                </a:solidFill>
                <a:latin typeface="Arial"/>
                <a:ea typeface="Arial"/>
                <a:cs typeface="Arial"/>
                <a:sym typeface="Arial"/>
              </a:rPr>
              <a:t>Thank you</a:t>
            </a:r>
            <a:endParaRPr/>
          </a:p>
        </p:txBody>
      </p:sp>
      <p:grpSp>
        <p:nvGrpSpPr>
          <p:cNvPr id="407" name="Google Shape;407;p25"/>
          <p:cNvGrpSpPr/>
          <p:nvPr/>
        </p:nvGrpSpPr>
        <p:grpSpPr>
          <a:xfrm>
            <a:off x="-66675" y="3419624"/>
            <a:ext cx="466889" cy="3266926"/>
            <a:chOff x="0" y="-47625"/>
            <a:chExt cx="122967" cy="860425"/>
          </a:xfrm>
        </p:grpSpPr>
        <p:sp>
          <p:nvSpPr>
            <p:cNvPr id="408" name="Google Shape;408;p25"/>
            <p:cNvSpPr/>
            <p:nvPr/>
          </p:nvSpPr>
          <p:spPr>
            <a:xfrm>
              <a:off x="0" y="0"/>
              <a:ext cx="122967" cy="812800"/>
            </a:xfrm>
            <a:custGeom>
              <a:rect b="b" l="l" r="r" t="t"/>
              <a:pathLst>
                <a:path extrusionOk="0" h="812800" w="122967">
                  <a:moveTo>
                    <a:pt x="0" y="0"/>
                  </a:moveTo>
                  <a:lnTo>
                    <a:pt x="122967" y="0"/>
                  </a:lnTo>
                  <a:lnTo>
                    <a:pt x="122967" y="812800"/>
                  </a:lnTo>
                  <a:lnTo>
                    <a:pt x="0" y="812800"/>
                  </a:lnTo>
                  <a:close/>
                </a:path>
              </a:pathLst>
            </a:custGeom>
            <a:solidFill>
              <a:srgbClr val="F4F1EB"/>
            </a:solidFill>
            <a:ln>
              <a:noFill/>
            </a:ln>
          </p:spPr>
        </p:sp>
        <p:sp>
          <p:nvSpPr>
            <p:cNvPr id="409" name="Google Shape;409;p25"/>
            <p:cNvSpPr txBox="1"/>
            <p:nvPr/>
          </p:nvSpPr>
          <p:spPr>
            <a:xfrm>
              <a:off x="0" y="-47625"/>
              <a:ext cx="122967" cy="860425"/>
            </a:xfrm>
            <a:prstGeom prst="rect">
              <a:avLst/>
            </a:prstGeom>
            <a:noFill/>
            <a:ln>
              <a:noFill/>
            </a:ln>
          </p:spPr>
          <p:txBody>
            <a:bodyPr anchorCtr="0" anchor="ctr" bIns="50800" lIns="50800" spcFirstLastPara="1" rIns="50800" wrap="square" tIns="50800">
              <a:noAutofit/>
            </a:bodyPr>
            <a:lstStyle/>
            <a:p>
              <a:pPr indent="0" lvl="0" marL="0" marR="0" rtl="0" algn="ctr">
                <a:lnSpc>
                  <a:spcPct val="1943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10" name="Google Shape;410;p25"/>
          <p:cNvGrpSpPr/>
          <p:nvPr/>
        </p:nvGrpSpPr>
        <p:grpSpPr>
          <a:xfrm>
            <a:off x="17889932" y="3419624"/>
            <a:ext cx="466889" cy="3266926"/>
            <a:chOff x="0" y="-47625"/>
            <a:chExt cx="122967" cy="860425"/>
          </a:xfrm>
        </p:grpSpPr>
        <p:sp>
          <p:nvSpPr>
            <p:cNvPr id="411" name="Google Shape;411;p25"/>
            <p:cNvSpPr/>
            <p:nvPr/>
          </p:nvSpPr>
          <p:spPr>
            <a:xfrm>
              <a:off x="0" y="0"/>
              <a:ext cx="122967" cy="812800"/>
            </a:xfrm>
            <a:custGeom>
              <a:rect b="b" l="l" r="r" t="t"/>
              <a:pathLst>
                <a:path extrusionOk="0" h="812800" w="122967">
                  <a:moveTo>
                    <a:pt x="0" y="0"/>
                  </a:moveTo>
                  <a:lnTo>
                    <a:pt x="122967" y="0"/>
                  </a:lnTo>
                  <a:lnTo>
                    <a:pt x="122967" y="812800"/>
                  </a:lnTo>
                  <a:lnTo>
                    <a:pt x="0" y="812800"/>
                  </a:lnTo>
                  <a:close/>
                </a:path>
              </a:pathLst>
            </a:custGeom>
            <a:solidFill>
              <a:srgbClr val="F4F1EB"/>
            </a:solidFill>
            <a:ln>
              <a:noFill/>
            </a:ln>
          </p:spPr>
        </p:sp>
        <p:sp>
          <p:nvSpPr>
            <p:cNvPr id="412" name="Google Shape;412;p25"/>
            <p:cNvSpPr txBox="1"/>
            <p:nvPr/>
          </p:nvSpPr>
          <p:spPr>
            <a:xfrm>
              <a:off x="0" y="-47625"/>
              <a:ext cx="122967" cy="860425"/>
            </a:xfrm>
            <a:prstGeom prst="rect">
              <a:avLst/>
            </a:prstGeom>
            <a:noFill/>
            <a:ln>
              <a:noFill/>
            </a:ln>
          </p:spPr>
          <p:txBody>
            <a:bodyPr anchorCtr="0" anchor="ctr" bIns="50800" lIns="50800" spcFirstLastPara="1" rIns="50800" wrap="square" tIns="50800">
              <a:noAutofit/>
            </a:bodyPr>
            <a:lstStyle/>
            <a:p>
              <a:pPr indent="0" lvl="0" marL="0" marR="0" rtl="0" algn="ctr">
                <a:lnSpc>
                  <a:spcPct val="1943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413" name="Google Shape;413;p25"/>
          <p:cNvSpPr txBox="1"/>
          <p:nvPr/>
        </p:nvSpPr>
        <p:spPr>
          <a:xfrm>
            <a:off x="17259300" y="9210675"/>
            <a:ext cx="152400" cy="200025"/>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2000" u="none" cap="none" strike="noStrike">
                <a:solidFill>
                  <a:srgbClr val="000000"/>
                </a:solidFill>
                <a:latin typeface="Arial"/>
                <a:ea typeface="Arial"/>
                <a:cs typeface="Arial"/>
                <a:sym typeface="Arial"/>
              </a:rPr>
              <a:t>25</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F1EB"/>
        </a:solidFill>
      </p:bgPr>
    </p:bg>
    <p:spTree>
      <p:nvGrpSpPr>
        <p:cNvPr id="116" name="Shape 116"/>
        <p:cNvGrpSpPr/>
        <p:nvPr/>
      </p:nvGrpSpPr>
      <p:grpSpPr>
        <a:xfrm>
          <a:off x="0" y="0"/>
          <a:ext cx="0" cy="0"/>
          <a:chOff x="0" y="0"/>
          <a:chExt cx="0" cy="0"/>
        </a:xfrm>
      </p:grpSpPr>
      <p:grpSp>
        <p:nvGrpSpPr>
          <p:cNvPr id="117" name="Google Shape;117;p3"/>
          <p:cNvGrpSpPr/>
          <p:nvPr/>
        </p:nvGrpSpPr>
        <p:grpSpPr>
          <a:xfrm>
            <a:off x="0" y="1093355"/>
            <a:ext cx="400214" cy="3266926"/>
            <a:chOff x="0" y="-47625"/>
            <a:chExt cx="105406" cy="860425"/>
          </a:xfrm>
        </p:grpSpPr>
        <p:sp>
          <p:nvSpPr>
            <p:cNvPr id="118" name="Google Shape;118;p3"/>
            <p:cNvSpPr/>
            <p:nvPr/>
          </p:nvSpPr>
          <p:spPr>
            <a:xfrm>
              <a:off x="0" y="0"/>
              <a:ext cx="105406" cy="812800"/>
            </a:xfrm>
            <a:custGeom>
              <a:rect b="b" l="l" r="r" t="t"/>
              <a:pathLst>
                <a:path extrusionOk="0" h="812800" w="105406">
                  <a:moveTo>
                    <a:pt x="0" y="0"/>
                  </a:moveTo>
                  <a:lnTo>
                    <a:pt x="105406" y="0"/>
                  </a:lnTo>
                  <a:lnTo>
                    <a:pt x="105406" y="812800"/>
                  </a:lnTo>
                  <a:lnTo>
                    <a:pt x="0" y="812800"/>
                  </a:lnTo>
                  <a:close/>
                </a:path>
              </a:pathLst>
            </a:custGeom>
            <a:solidFill>
              <a:srgbClr val="3C6AA9"/>
            </a:solidFill>
            <a:ln>
              <a:noFill/>
            </a:ln>
          </p:spPr>
        </p:sp>
        <p:sp>
          <p:nvSpPr>
            <p:cNvPr id="119" name="Google Shape;119;p3"/>
            <p:cNvSpPr txBox="1"/>
            <p:nvPr/>
          </p:nvSpPr>
          <p:spPr>
            <a:xfrm>
              <a:off x="0" y="-47625"/>
              <a:ext cx="105406" cy="860425"/>
            </a:xfrm>
            <a:prstGeom prst="rect">
              <a:avLst/>
            </a:prstGeom>
            <a:noFill/>
            <a:ln>
              <a:noFill/>
            </a:ln>
          </p:spPr>
          <p:txBody>
            <a:bodyPr anchorCtr="0" anchor="ctr" bIns="50800" lIns="50800" spcFirstLastPara="1" rIns="50800" wrap="square" tIns="50800">
              <a:noAutofit/>
            </a:bodyPr>
            <a:lstStyle/>
            <a:p>
              <a:pPr indent="0" lvl="0" marL="0" marR="0" rtl="0" algn="ctr">
                <a:lnSpc>
                  <a:spcPct val="1943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20" name="Google Shape;120;p3"/>
          <p:cNvSpPr/>
          <p:nvPr/>
        </p:nvSpPr>
        <p:spPr>
          <a:xfrm>
            <a:off x="9170747" y="1533017"/>
            <a:ext cx="8783614" cy="5654529"/>
          </a:xfrm>
          <a:custGeom>
            <a:rect b="b" l="l" r="r" t="t"/>
            <a:pathLst>
              <a:path extrusionOk="0" h="5654529" w="8783614">
                <a:moveTo>
                  <a:pt x="0" y="0"/>
                </a:moveTo>
                <a:lnTo>
                  <a:pt x="8783614" y="0"/>
                </a:lnTo>
                <a:lnTo>
                  <a:pt x="8783614" y="5654529"/>
                </a:lnTo>
                <a:lnTo>
                  <a:pt x="0" y="5654529"/>
                </a:lnTo>
                <a:lnTo>
                  <a:pt x="0" y="0"/>
                </a:lnTo>
                <a:close/>
              </a:path>
            </a:pathLst>
          </a:custGeom>
          <a:blipFill rotWithShape="1">
            <a:blip r:embed="rId3">
              <a:alphaModFix/>
            </a:blip>
            <a:stretch>
              <a:fillRect b="0" l="0" r="0" t="0"/>
            </a:stretch>
          </a:blipFill>
          <a:ln>
            <a:noFill/>
          </a:ln>
        </p:spPr>
      </p:sp>
      <p:sp>
        <p:nvSpPr>
          <p:cNvPr id="121" name="Google Shape;121;p3"/>
          <p:cNvSpPr txBox="1"/>
          <p:nvPr/>
        </p:nvSpPr>
        <p:spPr>
          <a:xfrm>
            <a:off x="783165" y="1257300"/>
            <a:ext cx="11282276" cy="981711"/>
          </a:xfrm>
          <a:prstGeom prst="rect">
            <a:avLst/>
          </a:prstGeom>
          <a:noFill/>
          <a:ln>
            <a:noFill/>
          </a:ln>
        </p:spPr>
        <p:txBody>
          <a:bodyPr anchorCtr="0" anchor="t" bIns="0" lIns="0" spcFirstLastPara="1" rIns="0" wrap="square" tIns="0">
            <a:spAutoFit/>
          </a:bodyPr>
          <a:lstStyle/>
          <a:p>
            <a:pPr indent="0" lvl="0" marL="0" marR="0" rtl="0" algn="l">
              <a:lnSpc>
                <a:spcPct val="89000"/>
              </a:lnSpc>
              <a:spcBef>
                <a:spcPts val="0"/>
              </a:spcBef>
              <a:spcAft>
                <a:spcPts val="0"/>
              </a:spcAft>
              <a:buNone/>
            </a:pPr>
            <a:r>
              <a:rPr b="1" i="0" lang="en-US" sz="8000" u="none" cap="none" strike="noStrike">
                <a:solidFill>
                  <a:srgbClr val="3C6AA9"/>
                </a:solidFill>
                <a:latin typeface="Arial"/>
                <a:ea typeface="Arial"/>
                <a:cs typeface="Arial"/>
                <a:sym typeface="Arial"/>
              </a:rPr>
              <a:t>Latar Belakang </a:t>
            </a:r>
            <a:endParaRPr/>
          </a:p>
        </p:txBody>
      </p:sp>
      <p:sp>
        <p:nvSpPr>
          <p:cNvPr id="122" name="Google Shape;122;p3"/>
          <p:cNvSpPr txBox="1"/>
          <p:nvPr/>
        </p:nvSpPr>
        <p:spPr>
          <a:xfrm>
            <a:off x="783165" y="2397125"/>
            <a:ext cx="8006583" cy="6648450"/>
          </a:xfrm>
          <a:prstGeom prst="rect">
            <a:avLst/>
          </a:prstGeom>
          <a:noFill/>
          <a:ln>
            <a:noFill/>
          </a:ln>
        </p:spPr>
        <p:txBody>
          <a:bodyPr anchorCtr="0" anchor="t" bIns="0" lIns="0" spcFirstLastPara="1" rIns="0" wrap="square" tIns="0">
            <a:spAutoFit/>
          </a:bodyPr>
          <a:lstStyle/>
          <a:p>
            <a:pPr indent="0" lvl="0" marL="0" marR="0" rtl="0" algn="just">
              <a:lnSpc>
                <a:spcPct val="169958"/>
              </a:lnSpc>
              <a:spcBef>
                <a:spcPts val="0"/>
              </a:spcBef>
              <a:spcAft>
                <a:spcPts val="0"/>
              </a:spcAft>
              <a:buNone/>
            </a:pPr>
            <a:r>
              <a:rPr b="1" i="0" lang="en-US" sz="2400" u="none" cap="none" strike="noStrike">
                <a:solidFill>
                  <a:srgbClr val="000000"/>
                </a:solidFill>
                <a:latin typeface="Arial"/>
                <a:ea typeface="Arial"/>
                <a:cs typeface="Arial"/>
                <a:sym typeface="Arial"/>
              </a:rPr>
              <a:t>Convolutional Neural Networks (CNN)</a:t>
            </a:r>
            <a:r>
              <a:rPr b="0" i="0" lang="en-US" sz="2400" u="none" cap="none" strike="noStrike">
                <a:solidFill>
                  <a:srgbClr val="000000"/>
                </a:solidFill>
                <a:latin typeface="Arial"/>
                <a:ea typeface="Arial"/>
                <a:cs typeface="Arial"/>
                <a:sym typeface="Arial"/>
              </a:rPr>
              <a:t> telah lama menjadi fondasi utama dalam bidang computer vision karena kemampuannya mengekstraksi fitur hierarkis dari citra secara efektif. CNN banyak digunakan dalam berbagai aplikasi seperti pengenalan objek, sistem pengawasan, dan teknologi smart city.</a:t>
            </a:r>
            <a:endParaRPr/>
          </a:p>
          <a:p>
            <a:pPr indent="0" lvl="0" marL="0" marR="0" rtl="0" algn="just">
              <a:lnSpc>
                <a:spcPct val="169958"/>
              </a:lnSpc>
              <a:spcBef>
                <a:spcPts val="0"/>
              </a:spcBef>
              <a:spcAft>
                <a:spcPts val="0"/>
              </a:spcAft>
              <a:buNone/>
            </a:pPr>
            <a:r>
              <a:t/>
            </a:r>
            <a:endParaRPr b="0" i="0" sz="2400" u="none" cap="none" strike="noStrike">
              <a:solidFill>
                <a:srgbClr val="000000"/>
              </a:solidFill>
              <a:latin typeface="Arial"/>
              <a:ea typeface="Arial"/>
              <a:cs typeface="Arial"/>
              <a:sym typeface="Arial"/>
            </a:endParaRPr>
          </a:p>
          <a:p>
            <a:pPr indent="0" lvl="0" marL="0" marR="0" rtl="0" algn="just">
              <a:lnSpc>
                <a:spcPct val="169958"/>
              </a:lnSpc>
              <a:spcBef>
                <a:spcPts val="0"/>
              </a:spcBef>
              <a:spcAft>
                <a:spcPts val="0"/>
              </a:spcAft>
              <a:buNone/>
            </a:pPr>
            <a:r>
              <a:rPr b="0" i="0" lang="en-US" sz="2400" u="none" cap="none" strike="noStrike">
                <a:solidFill>
                  <a:srgbClr val="000000"/>
                </a:solidFill>
                <a:latin typeface="Arial"/>
                <a:ea typeface="Arial"/>
                <a:cs typeface="Arial"/>
                <a:sym typeface="Arial"/>
              </a:rPr>
              <a:t>Namun, seiring meningkatnya kompleksitas tugas visual, keterbatasan arsitektur CNN tradisional mulai terlihat. Munculnya Vision Transformer yang memanfaatkan mekanisme self-attention mendorong pengembangan arsitektur CNN modern, salah satunya adalah ConvNeXt.</a:t>
            </a:r>
            <a:endParaRPr/>
          </a:p>
          <a:p>
            <a:pPr indent="0" lvl="0" marL="0" marR="0" rtl="0" algn="just">
              <a:lnSpc>
                <a:spcPct val="169958"/>
              </a:lnSpc>
              <a:spcBef>
                <a:spcPts val="0"/>
              </a:spcBef>
              <a:spcAft>
                <a:spcPts val="0"/>
              </a:spcAft>
              <a:buNone/>
            </a:pPr>
            <a:r>
              <a:t/>
            </a:r>
            <a:endParaRPr b="0" i="0" sz="2400" u="none" cap="none" strike="noStrike">
              <a:solidFill>
                <a:srgbClr val="000000"/>
              </a:solidFill>
              <a:latin typeface="Arial"/>
              <a:ea typeface="Arial"/>
              <a:cs typeface="Arial"/>
              <a:sym typeface="Arial"/>
            </a:endParaRPr>
          </a:p>
        </p:txBody>
      </p:sp>
      <p:sp>
        <p:nvSpPr>
          <p:cNvPr id="123" name="Google Shape;123;p3"/>
          <p:cNvSpPr txBox="1"/>
          <p:nvPr/>
        </p:nvSpPr>
        <p:spPr>
          <a:xfrm>
            <a:off x="17259300" y="9210675"/>
            <a:ext cx="152400" cy="200025"/>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2000" u="none" cap="none" strike="noStrike">
                <a:solidFill>
                  <a:srgbClr val="000000"/>
                </a:solidFill>
                <a:latin typeface="Arial"/>
                <a:ea typeface="Arial"/>
                <a:cs typeface="Arial"/>
                <a:sym typeface="Arial"/>
              </a:rPr>
              <a:t>3</a:t>
            </a:r>
            <a:endParaRPr/>
          </a:p>
        </p:txBody>
      </p:sp>
      <p:sp>
        <p:nvSpPr>
          <p:cNvPr id="124" name="Google Shape;124;p3"/>
          <p:cNvSpPr txBox="1"/>
          <p:nvPr/>
        </p:nvSpPr>
        <p:spPr>
          <a:xfrm>
            <a:off x="10374220" y="7329518"/>
            <a:ext cx="6376669" cy="1243965"/>
          </a:xfrm>
          <a:prstGeom prst="rect">
            <a:avLst/>
          </a:prstGeom>
          <a:noFill/>
          <a:ln>
            <a:noFill/>
          </a:ln>
        </p:spPr>
        <p:txBody>
          <a:bodyPr anchorCtr="0" anchor="t" bIns="0" lIns="0" spcFirstLastPara="1" rIns="0" wrap="square" tIns="0">
            <a:spAutoFit/>
          </a:bodyPr>
          <a:lstStyle/>
          <a:p>
            <a:pPr indent="0" lvl="0" marL="0" marR="0" rtl="0" algn="ctr">
              <a:lnSpc>
                <a:spcPct val="139958"/>
              </a:lnSpc>
              <a:spcBef>
                <a:spcPts val="0"/>
              </a:spcBef>
              <a:spcAft>
                <a:spcPts val="0"/>
              </a:spcAft>
              <a:buNone/>
            </a:pPr>
            <a:r>
              <a:rPr b="0" i="0" lang="en-US" sz="2400" u="none" cap="none" strike="noStrike">
                <a:solidFill>
                  <a:srgbClr val="000000"/>
                </a:solidFill>
                <a:latin typeface="Arial"/>
                <a:ea typeface="Arial"/>
                <a:cs typeface="Arial"/>
                <a:sym typeface="Arial"/>
              </a:rPr>
              <a:t>Model ConvNet dapat mencapai tingkat skalabilitas yang sama dengan Transformer visi hierarkis, namun dengan desain yang jauh lebih sederhana.</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F1EB"/>
        </a:solidFill>
      </p:bgPr>
    </p:bg>
    <p:spTree>
      <p:nvGrpSpPr>
        <p:cNvPr id="128" name="Shape 128"/>
        <p:cNvGrpSpPr/>
        <p:nvPr/>
      </p:nvGrpSpPr>
      <p:grpSpPr>
        <a:xfrm>
          <a:off x="0" y="0"/>
          <a:ext cx="0" cy="0"/>
          <a:chOff x="0" y="0"/>
          <a:chExt cx="0" cy="0"/>
        </a:xfrm>
      </p:grpSpPr>
      <p:grpSp>
        <p:nvGrpSpPr>
          <p:cNvPr id="129" name="Google Shape;129;p4"/>
          <p:cNvGrpSpPr/>
          <p:nvPr/>
        </p:nvGrpSpPr>
        <p:grpSpPr>
          <a:xfrm>
            <a:off x="0" y="1093355"/>
            <a:ext cx="400214" cy="3266926"/>
            <a:chOff x="0" y="-47625"/>
            <a:chExt cx="105406" cy="860425"/>
          </a:xfrm>
        </p:grpSpPr>
        <p:sp>
          <p:nvSpPr>
            <p:cNvPr id="130" name="Google Shape;130;p4"/>
            <p:cNvSpPr/>
            <p:nvPr/>
          </p:nvSpPr>
          <p:spPr>
            <a:xfrm>
              <a:off x="0" y="0"/>
              <a:ext cx="105406" cy="812800"/>
            </a:xfrm>
            <a:custGeom>
              <a:rect b="b" l="l" r="r" t="t"/>
              <a:pathLst>
                <a:path extrusionOk="0" h="812800" w="105406">
                  <a:moveTo>
                    <a:pt x="0" y="0"/>
                  </a:moveTo>
                  <a:lnTo>
                    <a:pt x="105406" y="0"/>
                  </a:lnTo>
                  <a:lnTo>
                    <a:pt x="105406" y="812800"/>
                  </a:lnTo>
                  <a:lnTo>
                    <a:pt x="0" y="812800"/>
                  </a:lnTo>
                  <a:close/>
                </a:path>
              </a:pathLst>
            </a:custGeom>
            <a:solidFill>
              <a:srgbClr val="3C6AA9"/>
            </a:solidFill>
            <a:ln>
              <a:noFill/>
            </a:ln>
          </p:spPr>
        </p:sp>
        <p:sp>
          <p:nvSpPr>
            <p:cNvPr id="131" name="Google Shape;131;p4"/>
            <p:cNvSpPr txBox="1"/>
            <p:nvPr/>
          </p:nvSpPr>
          <p:spPr>
            <a:xfrm>
              <a:off x="0" y="-47625"/>
              <a:ext cx="105406" cy="860425"/>
            </a:xfrm>
            <a:prstGeom prst="rect">
              <a:avLst/>
            </a:prstGeom>
            <a:noFill/>
            <a:ln>
              <a:noFill/>
            </a:ln>
          </p:spPr>
          <p:txBody>
            <a:bodyPr anchorCtr="0" anchor="ctr" bIns="50800" lIns="50800" spcFirstLastPara="1" rIns="50800" wrap="square" tIns="50800">
              <a:noAutofit/>
            </a:bodyPr>
            <a:lstStyle/>
            <a:p>
              <a:pPr indent="0" lvl="0" marL="0" marR="0" rtl="0" algn="ctr">
                <a:lnSpc>
                  <a:spcPct val="1943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32" name="Google Shape;132;p4"/>
          <p:cNvSpPr/>
          <p:nvPr/>
        </p:nvSpPr>
        <p:spPr>
          <a:xfrm>
            <a:off x="11688873" y="1818256"/>
            <a:ext cx="5962939" cy="6083684"/>
          </a:xfrm>
          <a:custGeom>
            <a:rect b="b" l="l" r="r" t="t"/>
            <a:pathLst>
              <a:path extrusionOk="0" h="6083684" w="5962939">
                <a:moveTo>
                  <a:pt x="0" y="0"/>
                </a:moveTo>
                <a:lnTo>
                  <a:pt x="5962939" y="0"/>
                </a:lnTo>
                <a:lnTo>
                  <a:pt x="5962939" y="6083684"/>
                </a:lnTo>
                <a:lnTo>
                  <a:pt x="0" y="6083684"/>
                </a:lnTo>
                <a:lnTo>
                  <a:pt x="0" y="0"/>
                </a:lnTo>
                <a:close/>
              </a:path>
            </a:pathLst>
          </a:custGeom>
          <a:blipFill rotWithShape="1">
            <a:blip r:embed="rId3">
              <a:alphaModFix/>
            </a:blip>
            <a:stretch>
              <a:fillRect b="0" l="0" r="0" t="0"/>
            </a:stretch>
          </a:blipFill>
          <a:ln>
            <a:noFill/>
          </a:ln>
        </p:spPr>
      </p:sp>
      <p:sp>
        <p:nvSpPr>
          <p:cNvPr id="133" name="Google Shape;133;p4"/>
          <p:cNvSpPr txBox="1"/>
          <p:nvPr/>
        </p:nvSpPr>
        <p:spPr>
          <a:xfrm>
            <a:off x="783165" y="1246699"/>
            <a:ext cx="11282276" cy="981711"/>
          </a:xfrm>
          <a:prstGeom prst="rect">
            <a:avLst/>
          </a:prstGeom>
          <a:noFill/>
          <a:ln>
            <a:noFill/>
          </a:ln>
        </p:spPr>
        <p:txBody>
          <a:bodyPr anchorCtr="0" anchor="t" bIns="0" lIns="0" spcFirstLastPara="1" rIns="0" wrap="square" tIns="0">
            <a:spAutoFit/>
          </a:bodyPr>
          <a:lstStyle/>
          <a:p>
            <a:pPr indent="0" lvl="0" marL="0" marR="0" rtl="0" algn="l">
              <a:lnSpc>
                <a:spcPct val="89000"/>
              </a:lnSpc>
              <a:spcBef>
                <a:spcPts val="0"/>
              </a:spcBef>
              <a:spcAft>
                <a:spcPts val="0"/>
              </a:spcAft>
              <a:buNone/>
            </a:pPr>
            <a:r>
              <a:rPr b="1" i="0" lang="en-US" sz="8000" u="none" cap="none" strike="noStrike">
                <a:solidFill>
                  <a:srgbClr val="3C6AA9"/>
                </a:solidFill>
                <a:latin typeface="Arial"/>
                <a:ea typeface="Arial"/>
                <a:cs typeface="Arial"/>
                <a:sym typeface="Arial"/>
              </a:rPr>
              <a:t>Masalah Penelitian</a:t>
            </a:r>
            <a:endParaRPr/>
          </a:p>
        </p:txBody>
      </p:sp>
      <p:sp>
        <p:nvSpPr>
          <p:cNvPr id="134" name="Google Shape;134;p4"/>
          <p:cNvSpPr txBox="1"/>
          <p:nvPr/>
        </p:nvSpPr>
        <p:spPr>
          <a:xfrm>
            <a:off x="783165" y="2397125"/>
            <a:ext cx="9458973" cy="5105400"/>
          </a:xfrm>
          <a:prstGeom prst="rect">
            <a:avLst/>
          </a:prstGeom>
          <a:noFill/>
          <a:ln>
            <a:noFill/>
          </a:ln>
        </p:spPr>
        <p:txBody>
          <a:bodyPr anchorCtr="0" anchor="t" bIns="0" lIns="0" spcFirstLastPara="1" rIns="0" wrap="square" tIns="0">
            <a:spAutoFit/>
          </a:bodyPr>
          <a:lstStyle/>
          <a:p>
            <a:pPr indent="0" lvl="0" marL="0" marR="0" rtl="0" algn="just">
              <a:lnSpc>
                <a:spcPct val="169958"/>
              </a:lnSpc>
              <a:spcBef>
                <a:spcPts val="0"/>
              </a:spcBef>
              <a:spcAft>
                <a:spcPts val="0"/>
              </a:spcAft>
              <a:buNone/>
            </a:pPr>
            <a:r>
              <a:rPr b="0" i="0" lang="en-US" sz="2400" u="none" cap="none" strike="noStrike">
                <a:solidFill>
                  <a:srgbClr val="000000"/>
                </a:solidFill>
                <a:latin typeface="Arial"/>
                <a:ea typeface="Arial"/>
                <a:cs typeface="Arial"/>
                <a:sym typeface="Arial"/>
              </a:rPr>
              <a:t>Meskipun </a:t>
            </a:r>
            <a:r>
              <a:rPr b="1" i="0" lang="en-US" sz="2400" u="none" cap="none" strike="noStrike">
                <a:solidFill>
                  <a:srgbClr val="000000"/>
                </a:solidFill>
                <a:latin typeface="Arial"/>
                <a:ea typeface="Arial"/>
                <a:cs typeface="Arial"/>
                <a:sym typeface="Arial"/>
              </a:rPr>
              <a:t>ConvNeXt </a:t>
            </a:r>
            <a:r>
              <a:rPr b="0" i="0" lang="en-US" sz="2400" u="none" cap="none" strike="noStrike">
                <a:solidFill>
                  <a:srgbClr val="000000"/>
                </a:solidFill>
                <a:latin typeface="Arial"/>
                <a:ea typeface="Arial"/>
                <a:cs typeface="Arial"/>
                <a:sym typeface="Arial"/>
              </a:rPr>
              <a:t>menunjukkan performa yang sangat baik pada dataset berskala besar seperti ImageNet-1K, penerapannya pada dataset kecil masih menghadapi tantangan serius. Model dengan kapasitas besar cenderung mengalami overfitting ketika jumlah data terbatas.</a:t>
            </a:r>
            <a:endParaRPr/>
          </a:p>
          <a:p>
            <a:pPr indent="0" lvl="0" marL="0" marR="0" rtl="0" algn="just">
              <a:lnSpc>
                <a:spcPct val="169958"/>
              </a:lnSpc>
              <a:spcBef>
                <a:spcPts val="0"/>
              </a:spcBef>
              <a:spcAft>
                <a:spcPts val="0"/>
              </a:spcAft>
              <a:buNone/>
            </a:pPr>
            <a:r>
              <a:rPr b="0" i="0" lang="en-US" sz="2400" u="none" cap="none" strike="noStrike">
                <a:solidFill>
                  <a:srgbClr val="000000"/>
                </a:solidFill>
                <a:latin typeface="Arial"/>
                <a:ea typeface="Arial"/>
                <a:cs typeface="Arial"/>
                <a:sym typeface="Arial"/>
              </a:rPr>
              <a:t>Tiny-ImageNet, dengan resolusi rendah dan kemiripan visual antar kelas yang tinggi, menjadi studi kasus yang tepat untuk menguji sejauh mana ConvNeXt dapat digeneralisasi pada kondisi data terbatas.</a:t>
            </a:r>
            <a:endParaRPr/>
          </a:p>
          <a:p>
            <a:pPr indent="0" lvl="0" marL="0" marR="0" rtl="0" algn="just">
              <a:lnSpc>
                <a:spcPct val="169958"/>
              </a:lnSpc>
              <a:spcBef>
                <a:spcPts val="0"/>
              </a:spcBef>
              <a:spcAft>
                <a:spcPts val="0"/>
              </a:spcAft>
              <a:buNone/>
            </a:pPr>
            <a:r>
              <a:t/>
            </a:r>
            <a:endParaRPr b="0" i="0" sz="2400" u="none" cap="none" strike="noStrike">
              <a:solidFill>
                <a:srgbClr val="000000"/>
              </a:solidFill>
              <a:latin typeface="Arial"/>
              <a:ea typeface="Arial"/>
              <a:cs typeface="Arial"/>
              <a:sym typeface="Arial"/>
            </a:endParaRPr>
          </a:p>
        </p:txBody>
      </p:sp>
      <p:sp>
        <p:nvSpPr>
          <p:cNvPr id="135" name="Google Shape;135;p4"/>
          <p:cNvSpPr txBox="1"/>
          <p:nvPr/>
        </p:nvSpPr>
        <p:spPr>
          <a:xfrm>
            <a:off x="17259300" y="9210675"/>
            <a:ext cx="152400" cy="200025"/>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2000" u="none" cap="none" strike="noStrike">
                <a:solidFill>
                  <a:srgbClr val="000000"/>
                </a:solidFill>
                <a:latin typeface="Arial"/>
                <a:ea typeface="Arial"/>
                <a:cs typeface="Arial"/>
                <a:sym typeface="Arial"/>
              </a:rPr>
              <a:t>4</a:t>
            </a:r>
            <a:endParaRPr/>
          </a:p>
        </p:txBody>
      </p:sp>
      <p:sp>
        <p:nvSpPr>
          <p:cNvPr id="136" name="Google Shape;136;p4"/>
          <p:cNvSpPr txBox="1"/>
          <p:nvPr/>
        </p:nvSpPr>
        <p:spPr>
          <a:xfrm>
            <a:off x="11846990" y="8014335"/>
            <a:ext cx="5951702" cy="824865"/>
          </a:xfrm>
          <a:prstGeom prst="rect">
            <a:avLst/>
          </a:prstGeom>
          <a:noFill/>
          <a:ln>
            <a:noFill/>
          </a:ln>
        </p:spPr>
        <p:txBody>
          <a:bodyPr anchorCtr="0" anchor="t" bIns="0" lIns="0" spcFirstLastPara="1" rIns="0" wrap="square" tIns="0">
            <a:spAutoFit/>
          </a:bodyPr>
          <a:lstStyle/>
          <a:p>
            <a:pPr indent="0" lvl="0" marL="0" marR="0" rtl="0" algn="ctr">
              <a:lnSpc>
                <a:spcPct val="139958"/>
              </a:lnSpc>
              <a:spcBef>
                <a:spcPts val="0"/>
              </a:spcBef>
              <a:spcAft>
                <a:spcPts val="0"/>
              </a:spcAft>
              <a:buNone/>
            </a:pPr>
            <a:r>
              <a:rPr b="0" i="0" lang="en-US" sz="2400" u="none" cap="none" strike="noStrike">
                <a:solidFill>
                  <a:srgbClr val="000000"/>
                </a:solidFill>
                <a:latin typeface="Arial"/>
                <a:ea typeface="Arial"/>
                <a:cs typeface="Arial"/>
                <a:sym typeface="Arial"/>
              </a:rPr>
              <a:t>gambar Tiny-ImageNet dengan objek kecil dan background kompleks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F1EB"/>
        </a:solidFill>
      </p:bgPr>
    </p:bg>
    <p:spTree>
      <p:nvGrpSpPr>
        <p:cNvPr id="140" name="Shape 140"/>
        <p:cNvGrpSpPr/>
        <p:nvPr/>
      </p:nvGrpSpPr>
      <p:grpSpPr>
        <a:xfrm>
          <a:off x="0" y="0"/>
          <a:ext cx="0" cy="0"/>
          <a:chOff x="0" y="0"/>
          <a:chExt cx="0" cy="0"/>
        </a:xfrm>
      </p:grpSpPr>
      <p:grpSp>
        <p:nvGrpSpPr>
          <p:cNvPr id="141" name="Google Shape;141;p5"/>
          <p:cNvGrpSpPr/>
          <p:nvPr/>
        </p:nvGrpSpPr>
        <p:grpSpPr>
          <a:xfrm>
            <a:off x="0" y="1093355"/>
            <a:ext cx="400214" cy="3266926"/>
            <a:chOff x="0" y="-47625"/>
            <a:chExt cx="105406" cy="860425"/>
          </a:xfrm>
        </p:grpSpPr>
        <p:sp>
          <p:nvSpPr>
            <p:cNvPr id="142" name="Google Shape;142;p5"/>
            <p:cNvSpPr/>
            <p:nvPr/>
          </p:nvSpPr>
          <p:spPr>
            <a:xfrm>
              <a:off x="0" y="0"/>
              <a:ext cx="105406" cy="812800"/>
            </a:xfrm>
            <a:custGeom>
              <a:rect b="b" l="l" r="r" t="t"/>
              <a:pathLst>
                <a:path extrusionOk="0" h="812800" w="105406">
                  <a:moveTo>
                    <a:pt x="0" y="0"/>
                  </a:moveTo>
                  <a:lnTo>
                    <a:pt x="105406" y="0"/>
                  </a:lnTo>
                  <a:lnTo>
                    <a:pt x="105406" y="812800"/>
                  </a:lnTo>
                  <a:lnTo>
                    <a:pt x="0" y="812800"/>
                  </a:lnTo>
                  <a:close/>
                </a:path>
              </a:pathLst>
            </a:custGeom>
            <a:solidFill>
              <a:srgbClr val="3C6AA9"/>
            </a:solidFill>
            <a:ln>
              <a:noFill/>
            </a:ln>
          </p:spPr>
        </p:sp>
        <p:sp>
          <p:nvSpPr>
            <p:cNvPr id="143" name="Google Shape;143;p5"/>
            <p:cNvSpPr txBox="1"/>
            <p:nvPr/>
          </p:nvSpPr>
          <p:spPr>
            <a:xfrm>
              <a:off x="0" y="-47625"/>
              <a:ext cx="105406" cy="860425"/>
            </a:xfrm>
            <a:prstGeom prst="rect">
              <a:avLst/>
            </a:prstGeom>
            <a:noFill/>
            <a:ln>
              <a:noFill/>
            </a:ln>
          </p:spPr>
          <p:txBody>
            <a:bodyPr anchorCtr="0" anchor="ctr" bIns="50800" lIns="50800" spcFirstLastPara="1" rIns="50800" wrap="square" tIns="50800">
              <a:noAutofit/>
            </a:bodyPr>
            <a:lstStyle/>
            <a:p>
              <a:pPr indent="0" lvl="0" marL="0" marR="0" rtl="0" algn="ctr">
                <a:lnSpc>
                  <a:spcPct val="1943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44" name="Google Shape;144;p5"/>
          <p:cNvSpPr/>
          <p:nvPr/>
        </p:nvSpPr>
        <p:spPr>
          <a:xfrm>
            <a:off x="4812321" y="4694203"/>
            <a:ext cx="8663358" cy="4865722"/>
          </a:xfrm>
          <a:custGeom>
            <a:rect b="b" l="l" r="r" t="t"/>
            <a:pathLst>
              <a:path extrusionOk="0" h="4865722" w="8663358">
                <a:moveTo>
                  <a:pt x="0" y="0"/>
                </a:moveTo>
                <a:lnTo>
                  <a:pt x="8663358" y="0"/>
                </a:lnTo>
                <a:lnTo>
                  <a:pt x="8663358" y="4865722"/>
                </a:lnTo>
                <a:lnTo>
                  <a:pt x="0" y="4865722"/>
                </a:lnTo>
                <a:lnTo>
                  <a:pt x="0" y="0"/>
                </a:lnTo>
                <a:close/>
              </a:path>
            </a:pathLst>
          </a:custGeom>
          <a:blipFill rotWithShape="1">
            <a:blip r:embed="rId3">
              <a:alphaModFix/>
            </a:blip>
            <a:stretch>
              <a:fillRect b="0" l="0" r="0" t="0"/>
            </a:stretch>
          </a:blipFill>
          <a:ln>
            <a:noFill/>
          </a:ln>
        </p:spPr>
      </p:sp>
      <p:sp>
        <p:nvSpPr>
          <p:cNvPr id="145" name="Google Shape;145;p5"/>
          <p:cNvSpPr txBox="1"/>
          <p:nvPr/>
        </p:nvSpPr>
        <p:spPr>
          <a:xfrm>
            <a:off x="783165" y="1246699"/>
            <a:ext cx="11282276" cy="981711"/>
          </a:xfrm>
          <a:prstGeom prst="rect">
            <a:avLst/>
          </a:prstGeom>
          <a:noFill/>
          <a:ln>
            <a:noFill/>
          </a:ln>
        </p:spPr>
        <p:txBody>
          <a:bodyPr anchorCtr="0" anchor="t" bIns="0" lIns="0" spcFirstLastPara="1" rIns="0" wrap="square" tIns="0">
            <a:spAutoFit/>
          </a:bodyPr>
          <a:lstStyle/>
          <a:p>
            <a:pPr indent="0" lvl="0" marL="0" marR="0" rtl="0" algn="l">
              <a:lnSpc>
                <a:spcPct val="89000"/>
              </a:lnSpc>
              <a:spcBef>
                <a:spcPts val="0"/>
              </a:spcBef>
              <a:spcAft>
                <a:spcPts val="0"/>
              </a:spcAft>
              <a:buNone/>
            </a:pPr>
            <a:r>
              <a:rPr b="1" i="0" lang="en-US" sz="8000" u="none" cap="none" strike="noStrike">
                <a:solidFill>
                  <a:srgbClr val="3C6AA9"/>
                </a:solidFill>
                <a:latin typeface="Arial"/>
                <a:ea typeface="Arial"/>
                <a:cs typeface="Arial"/>
                <a:sym typeface="Arial"/>
              </a:rPr>
              <a:t>Tujuan Penelitian</a:t>
            </a:r>
            <a:endParaRPr/>
          </a:p>
        </p:txBody>
      </p:sp>
      <p:sp>
        <p:nvSpPr>
          <p:cNvPr id="146" name="Google Shape;146;p5"/>
          <p:cNvSpPr txBox="1"/>
          <p:nvPr/>
        </p:nvSpPr>
        <p:spPr>
          <a:xfrm>
            <a:off x="783165" y="2114110"/>
            <a:ext cx="15693821" cy="3048000"/>
          </a:xfrm>
          <a:prstGeom prst="rect">
            <a:avLst/>
          </a:prstGeom>
          <a:noFill/>
          <a:ln>
            <a:noFill/>
          </a:ln>
        </p:spPr>
        <p:txBody>
          <a:bodyPr anchorCtr="0" anchor="t" bIns="0" lIns="0" spcFirstLastPara="1" rIns="0" wrap="square" tIns="0">
            <a:spAutoFit/>
          </a:bodyPr>
          <a:lstStyle/>
          <a:p>
            <a:pPr indent="0" lvl="0" marL="0" marR="0" rtl="0" algn="just">
              <a:lnSpc>
                <a:spcPct val="169958"/>
              </a:lnSpc>
              <a:spcBef>
                <a:spcPts val="0"/>
              </a:spcBef>
              <a:spcAft>
                <a:spcPts val="0"/>
              </a:spcAft>
              <a:buNone/>
            </a:pPr>
            <a:r>
              <a:rPr b="0" i="0" lang="en-US" sz="2400" u="none" cap="none" strike="noStrike">
                <a:solidFill>
                  <a:srgbClr val="000000"/>
                </a:solidFill>
                <a:latin typeface="Arial"/>
                <a:ea typeface="Arial"/>
                <a:cs typeface="Arial"/>
                <a:sym typeface="Arial"/>
              </a:rPr>
              <a:t>Penelitian ini bertujuan untuk </a:t>
            </a:r>
            <a:r>
              <a:rPr b="1" i="0" lang="en-US" sz="2400" u="none" cap="none" strike="noStrike">
                <a:solidFill>
                  <a:srgbClr val="000000"/>
                </a:solidFill>
                <a:latin typeface="Arial"/>
                <a:ea typeface="Arial"/>
                <a:cs typeface="Arial"/>
                <a:sym typeface="Arial"/>
              </a:rPr>
              <a:t>mengevaluasi performa ConvNeXt-Tiny</a:t>
            </a:r>
            <a:r>
              <a:rPr b="0" i="0" lang="en-US" sz="2400" u="none" cap="none" strike="noStrike">
                <a:solidFill>
                  <a:srgbClr val="000000"/>
                </a:solidFill>
                <a:latin typeface="Arial"/>
                <a:ea typeface="Arial"/>
                <a:cs typeface="Arial"/>
                <a:sym typeface="Arial"/>
              </a:rPr>
              <a:t> pada Tiny-ImageNet dengan dua pendekatan pelatihan, yaitu konfigurasi baseline berbasis transfer learning dan konfigurasi yang ditingkatkan melalui fine-tuning penuh.</a:t>
            </a:r>
            <a:endParaRPr/>
          </a:p>
          <a:p>
            <a:pPr indent="0" lvl="0" marL="0" marR="0" rtl="0" algn="just">
              <a:lnSpc>
                <a:spcPct val="169958"/>
              </a:lnSpc>
              <a:spcBef>
                <a:spcPts val="0"/>
              </a:spcBef>
              <a:spcAft>
                <a:spcPts val="0"/>
              </a:spcAft>
              <a:buNone/>
            </a:pPr>
            <a:r>
              <a:rPr b="0" i="0" lang="en-US" sz="2400" u="none" cap="none" strike="noStrike">
                <a:solidFill>
                  <a:srgbClr val="000000"/>
                </a:solidFill>
                <a:latin typeface="Arial"/>
                <a:ea typeface="Arial"/>
                <a:cs typeface="Arial"/>
                <a:sym typeface="Arial"/>
              </a:rPr>
              <a:t>Selain itu, penelitian ini juga bertujuan untuk mengkaji efektivitas integrasi self-attention ringan, data augmentation berbasis RandAugment, serta regularisasi agresif dalam meningkatkan generalisasi model.</a:t>
            </a:r>
            <a:endParaRPr/>
          </a:p>
          <a:p>
            <a:pPr indent="0" lvl="0" marL="0" marR="0" rtl="0" algn="just">
              <a:lnSpc>
                <a:spcPct val="169958"/>
              </a:lnSpc>
              <a:spcBef>
                <a:spcPts val="0"/>
              </a:spcBef>
              <a:spcAft>
                <a:spcPts val="0"/>
              </a:spcAft>
              <a:buNone/>
            </a:pPr>
            <a:r>
              <a:t/>
            </a:r>
            <a:endParaRPr b="0" i="0" sz="2400" u="none" cap="none" strike="noStrike">
              <a:solidFill>
                <a:srgbClr val="000000"/>
              </a:solidFill>
              <a:latin typeface="Arial"/>
              <a:ea typeface="Arial"/>
              <a:cs typeface="Arial"/>
              <a:sym typeface="Arial"/>
            </a:endParaRPr>
          </a:p>
        </p:txBody>
      </p:sp>
      <p:sp>
        <p:nvSpPr>
          <p:cNvPr id="147" name="Google Shape;147;p5"/>
          <p:cNvSpPr txBox="1"/>
          <p:nvPr/>
        </p:nvSpPr>
        <p:spPr>
          <a:xfrm>
            <a:off x="17259300" y="9210675"/>
            <a:ext cx="152400" cy="200025"/>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2000" u="none" cap="none" strike="noStrike">
                <a:solidFill>
                  <a:srgbClr val="000000"/>
                </a:solidFill>
                <a:latin typeface="Arial"/>
                <a:ea typeface="Arial"/>
                <a:cs typeface="Arial"/>
                <a:sym typeface="Arial"/>
              </a:rPr>
              <a:t>5</a:t>
            </a:r>
            <a:endParaRPr/>
          </a:p>
        </p:txBody>
      </p:sp>
      <p:sp>
        <p:nvSpPr>
          <p:cNvPr id="148" name="Google Shape;148;p5"/>
          <p:cNvSpPr txBox="1"/>
          <p:nvPr/>
        </p:nvSpPr>
        <p:spPr>
          <a:xfrm>
            <a:off x="6164436" y="9512300"/>
            <a:ext cx="5534025" cy="405765"/>
          </a:xfrm>
          <a:prstGeom prst="rect">
            <a:avLst/>
          </a:prstGeom>
          <a:noFill/>
          <a:ln>
            <a:noFill/>
          </a:ln>
        </p:spPr>
        <p:txBody>
          <a:bodyPr anchorCtr="0" anchor="t" bIns="0" lIns="0" spcFirstLastPara="1" rIns="0" wrap="square" tIns="0">
            <a:spAutoFit/>
          </a:bodyPr>
          <a:lstStyle/>
          <a:p>
            <a:pPr indent="0" lvl="0" marL="0" marR="0" rtl="0" algn="ctr">
              <a:lnSpc>
                <a:spcPct val="139958"/>
              </a:lnSpc>
              <a:spcBef>
                <a:spcPts val="0"/>
              </a:spcBef>
              <a:spcAft>
                <a:spcPts val="0"/>
              </a:spcAft>
              <a:buNone/>
            </a:pPr>
            <a:r>
              <a:rPr b="1" i="0" lang="en-US" sz="2400" u="none" cap="none" strike="noStrike">
                <a:solidFill>
                  <a:srgbClr val="000000"/>
                </a:solidFill>
                <a:latin typeface="Arial"/>
                <a:ea typeface="Arial"/>
                <a:cs typeface="Arial"/>
                <a:sym typeface="Arial"/>
              </a:rPr>
              <a:t>Contoh Salah satu CNN Fine Tuning Model</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F1EB"/>
        </a:solidFill>
      </p:bgPr>
    </p:bg>
    <p:spTree>
      <p:nvGrpSpPr>
        <p:cNvPr id="152" name="Shape 152"/>
        <p:cNvGrpSpPr/>
        <p:nvPr/>
      </p:nvGrpSpPr>
      <p:grpSpPr>
        <a:xfrm>
          <a:off x="0" y="0"/>
          <a:ext cx="0" cy="0"/>
          <a:chOff x="0" y="0"/>
          <a:chExt cx="0" cy="0"/>
        </a:xfrm>
      </p:grpSpPr>
      <p:grpSp>
        <p:nvGrpSpPr>
          <p:cNvPr id="153" name="Google Shape;153;p6"/>
          <p:cNvGrpSpPr/>
          <p:nvPr/>
        </p:nvGrpSpPr>
        <p:grpSpPr>
          <a:xfrm>
            <a:off x="0" y="1093355"/>
            <a:ext cx="400214" cy="3266926"/>
            <a:chOff x="0" y="-47625"/>
            <a:chExt cx="105406" cy="860425"/>
          </a:xfrm>
        </p:grpSpPr>
        <p:sp>
          <p:nvSpPr>
            <p:cNvPr id="154" name="Google Shape;154;p6"/>
            <p:cNvSpPr/>
            <p:nvPr/>
          </p:nvSpPr>
          <p:spPr>
            <a:xfrm>
              <a:off x="0" y="0"/>
              <a:ext cx="105406" cy="812800"/>
            </a:xfrm>
            <a:custGeom>
              <a:rect b="b" l="l" r="r" t="t"/>
              <a:pathLst>
                <a:path extrusionOk="0" h="812800" w="105406">
                  <a:moveTo>
                    <a:pt x="0" y="0"/>
                  </a:moveTo>
                  <a:lnTo>
                    <a:pt x="105406" y="0"/>
                  </a:lnTo>
                  <a:lnTo>
                    <a:pt x="105406" y="812800"/>
                  </a:lnTo>
                  <a:lnTo>
                    <a:pt x="0" y="812800"/>
                  </a:lnTo>
                  <a:close/>
                </a:path>
              </a:pathLst>
            </a:custGeom>
            <a:solidFill>
              <a:srgbClr val="3C6AA9"/>
            </a:solidFill>
            <a:ln>
              <a:noFill/>
            </a:ln>
          </p:spPr>
        </p:sp>
        <p:sp>
          <p:nvSpPr>
            <p:cNvPr id="155" name="Google Shape;155;p6"/>
            <p:cNvSpPr txBox="1"/>
            <p:nvPr/>
          </p:nvSpPr>
          <p:spPr>
            <a:xfrm>
              <a:off x="0" y="-47625"/>
              <a:ext cx="105406" cy="860425"/>
            </a:xfrm>
            <a:prstGeom prst="rect">
              <a:avLst/>
            </a:prstGeom>
            <a:noFill/>
            <a:ln>
              <a:noFill/>
            </a:ln>
          </p:spPr>
          <p:txBody>
            <a:bodyPr anchorCtr="0" anchor="ctr" bIns="50800" lIns="50800" spcFirstLastPara="1" rIns="50800" wrap="square" tIns="50800">
              <a:noAutofit/>
            </a:bodyPr>
            <a:lstStyle/>
            <a:p>
              <a:pPr indent="0" lvl="0" marL="0" marR="0" rtl="0" algn="ctr">
                <a:lnSpc>
                  <a:spcPct val="1943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pic>
        <p:nvPicPr>
          <p:cNvPr id="156" name="Google Shape;156;p6"/>
          <p:cNvPicPr preferRelativeResize="0"/>
          <p:nvPr/>
        </p:nvPicPr>
        <p:blipFill rotWithShape="1">
          <a:blip r:embed="rId4">
            <a:alphaModFix/>
          </a:blip>
          <a:srcRect b="0" l="413" r="414" t="0"/>
          <a:stretch/>
        </p:blipFill>
        <p:spPr>
          <a:xfrm>
            <a:off x="10818507" y="1340080"/>
            <a:ext cx="7027937" cy="7230156"/>
          </a:xfrm>
          <a:prstGeom prst="rect">
            <a:avLst/>
          </a:prstGeom>
          <a:noFill/>
          <a:ln>
            <a:noFill/>
          </a:ln>
        </p:spPr>
      </p:pic>
      <p:graphicFrame>
        <p:nvGraphicFramePr>
          <p:cNvPr id="157" name="Google Shape;157;p6"/>
          <p:cNvGraphicFramePr/>
          <p:nvPr/>
        </p:nvGraphicFramePr>
        <p:xfrm>
          <a:off x="1028700" y="6162988"/>
          <a:ext cx="4829175" cy="4400550"/>
        </p:xfrm>
        <a:graphic>
          <a:graphicData uri="http://schemas.openxmlformats.org/presentationml/2006/ole">
            <mc:AlternateContent>
              <mc:Choice Requires="v">
                <p:oleObj r:id="rId5" imgH="4400550" imgW="4829175" progId="Excel.Sheet.12" spid="_x0000_s1">
                  <p:embed/>
                </p:oleObj>
              </mc:Choice>
              <mc:Fallback>
                <p:oleObj r:id="rId6" imgH="4400550" imgW="4829175" progId="Excel.Sheet.12">
                  <p:embed/>
                  <p:pic>
                    <p:nvPicPr>
                      <p:cNvPr id="157" name="Google Shape;157;p6"/>
                      <p:cNvPicPr preferRelativeResize="0"/>
                      <p:nvPr/>
                    </p:nvPicPr>
                    <p:blipFill rotWithShape="1">
                      <a:blip r:embed="rId7">
                        <a:alphaModFix/>
                      </a:blip>
                      <a:srcRect b="0" l="0" r="0" t="0"/>
                      <a:stretch/>
                    </p:blipFill>
                    <p:spPr>
                      <a:xfrm>
                        <a:off x="1028700" y="6162988"/>
                        <a:ext cx="4829175" cy="4400550"/>
                      </a:xfrm>
                      <a:prstGeom prst="rect">
                        <a:avLst/>
                      </a:prstGeom>
                      <a:noFill/>
                      <a:ln>
                        <a:noFill/>
                      </a:ln>
                    </p:spPr>
                  </p:pic>
                </p:oleObj>
              </mc:Fallback>
            </mc:AlternateContent>
          </a:graphicData>
        </a:graphic>
      </p:graphicFrame>
      <p:sp>
        <p:nvSpPr>
          <p:cNvPr id="158" name="Google Shape;158;p6"/>
          <p:cNvSpPr txBox="1"/>
          <p:nvPr/>
        </p:nvSpPr>
        <p:spPr>
          <a:xfrm>
            <a:off x="783165" y="1257300"/>
            <a:ext cx="9753125" cy="981711"/>
          </a:xfrm>
          <a:prstGeom prst="rect">
            <a:avLst/>
          </a:prstGeom>
          <a:noFill/>
          <a:ln>
            <a:noFill/>
          </a:ln>
        </p:spPr>
        <p:txBody>
          <a:bodyPr anchorCtr="0" anchor="t" bIns="0" lIns="0" spcFirstLastPara="1" rIns="0" wrap="square" tIns="0">
            <a:spAutoFit/>
          </a:bodyPr>
          <a:lstStyle/>
          <a:p>
            <a:pPr indent="0" lvl="0" marL="0" marR="0" rtl="0" algn="l">
              <a:lnSpc>
                <a:spcPct val="89000"/>
              </a:lnSpc>
              <a:spcBef>
                <a:spcPts val="0"/>
              </a:spcBef>
              <a:spcAft>
                <a:spcPts val="0"/>
              </a:spcAft>
              <a:buNone/>
            </a:pPr>
            <a:r>
              <a:rPr b="1" i="0" lang="en-US" sz="8000" u="none" cap="none" strike="noStrike">
                <a:solidFill>
                  <a:srgbClr val="3C6AA9"/>
                </a:solidFill>
                <a:latin typeface="Arial"/>
                <a:ea typeface="Arial"/>
                <a:cs typeface="Arial"/>
                <a:sym typeface="Arial"/>
              </a:rPr>
              <a:t>Dataset</a:t>
            </a:r>
            <a:endParaRPr/>
          </a:p>
        </p:txBody>
      </p:sp>
      <p:sp>
        <p:nvSpPr>
          <p:cNvPr id="159" name="Google Shape;159;p6"/>
          <p:cNvSpPr txBox="1"/>
          <p:nvPr/>
        </p:nvSpPr>
        <p:spPr>
          <a:xfrm>
            <a:off x="1028700" y="2264781"/>
            <a:ext cx="9446869" cy="990600"/>
          </a:xfrm>
          <a:prstGeom prst="rect">
            <a:avLst/>
          </a:prstGeom>
          <a:noFill/>
          <a:ln>
            <a:noFill/>
          </a:ln>
        </p:spPr>
        <p:txBody>
          <a:bodyPr anchorCtr="0" anchor="t" bIns="0" lIns="0" spcFirstLastPara="1" rIns="0" wrap="square" tIns="0">
            <a:spAutoFit/>
          </a:bodyPr>
          <a:lstStyle/>
          <a:p>
            <a:pPr indent="0" lvl="0" marL="0" marR="0" rtl="0" algn="l">
              <a:lnSpc>
                <a:spcPct val="169958"/>
              </a:lnSpc>
              <a:spcBef>
                <a:spcPts val="0"/>
              </a:spcBef>
              <a:spcAft>
                <a:spcPts val="0"/>
              </a:spcAft>
              <a:buNone/>
            </a:pPr>
            <a:r>
              <a:rPr b="1" i="0" lang="en-US" sz="2400" u="none" cap="none" strike="noStrike">
                <a:solidFill>
                  <a:srgbClr val="000000"/>
                </a:solidFill>
                <a:latin typeface="Arial"/>
                <a:ea typeface="Arial"/>
                <a:cs typeface="Arial"/>
                <a:sym typeface="Arial"/>
              </a:rPr>
              <a:t>Tiny-ImageNet Dataset</a:t>
            </a:r>
            <a:endParaRPr/>
          </a:p>
          <a:p>
            <a:pPr indent="0" lvl="0" marL="0" marR="0" rtl="0" algn="l">
              <a:lnSpc>
                <a:spcPct val="169958"/>
              </a:lnSpc>
              <a:spcBef>
                <a:spcPts val="0"/>
              </a:spcBef>
              <a:spcAft>
                <a:spcPts val="0"/>
              </a:spcAft>
              <a:buNone/>
            </a:pPr>
            <a:r>
              <a:rPr b="0" i="0" lang="en-US" sz="2400" u="sng" cap="none" strike="noStrike">
                <a:solidFill>
                  <a:srgbClr val="3C6AA9"/>
                </a:solidFill>
                <a:latin typeface="Arial"/>
                <a:ea typeface="Arial"/>
                <a:cs typeface="Arial"/>
                <a:sym typeface="Arial"/>
                <a:hlinkClick r:id="rId8">
                  <a:extLst>
                    <a:ext uri="{A12FA001-AC4F-418D-AE19-62706E023703}">
                      <ahyp:hlinkClr val="tx"/>
                    </a:ext>
                  </a:extLst>
                </a:hlinkClick>
              </a:rPr>
              <a:t>link dataset</a:t>
            </a:r>
            <a:endParaRPr/>
          </a:p>
        </p:txBody>
      </p:sp>
      <p:sp>
        <p:nvSpPr>
          <p:cNvPr id="160" name="Google Shape;160;p6"/>
          <p:cNvSpPr txBox="1"/>
          <p:nvPr/>
        </p:nvSpPr>
        <p:spPr>
          <a:xfrm>
            <a:off x="17259300" y="9210675"/>
            <a:ext cx="152400" cy="200025"/>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2000" u="none" cap="none" strike="noStrike">
                <a:solidFill>
                  <a:srgbClr val="000000"/>
                </a:solidFill>
                <a:latin typeface="Arial"/>
                <a:ea typeface="Arial"/>
                <a:cs typeface="Arial"/>
                <a:sym typeface="Arial"/>
              </a:rPr>
              <a:t>6</a:t>
            </a:r>
            <a:endParaRPr/>
          </a:p>
        </p:txBody>
      </p:sp>
      <p:sp>
        <p:nvSpPr>
          <p:cNvPr id="161" name="Google Shape;161;p6"/>
          <p:cNvSpPr txBox="1"/>
          <p:nvPr/>
        </p:nvSpPr>
        <p:spPr>
          <a:xfrm>
            <a:off x="11144142" y="8687573"/>
            <a:ext cx="6376669" cy="405765"/>
          </a:xfrm>
          <a:prstGeom prst="rect">
            <a:avLst/>
          </a:prstGeom>
          <a:noFill/>
          <a:ln>
            <a:noFill/>
          </a:ln>
        </p:spPr>
        <p:txBody>
          <a:bodyPr anchorCtr="0" anchor="t" bIns="0" lIns="0" spcFirstLastPara="1" rIns="0" wrap="square" tIns="0">
            <a:spAutoFit/>
          </a:bodyPr>
          <a:lstStyle/>
          <a:p>
            <a:pPr indent="0" lvl="0" marL="0" marR="0" rtl="0" algn="ctr">
              <a:lnSpc>
                <a:spcPct val="139958"/>
              </a:lnSpc>
              <a:spcBef>
                <a:spcPts val="0"/>
              </a:spcBef>
              <a:spcAft>
                <a:spcPts val="0"/>
              </a:spcAft>
              <a:buNone/>
            </a:pPr>
            <a:r>
              <a:rPr b="0" i="0" lang="en-US" sz="2400" u="none" cap="none" strike="noStrike">
                <a:solidFill>
                  <a:srgbClr val="000000"/>
                </a:solidFill>
                <a:latin typeface="Arial"/>
                <a:ea typeface="Arial"/>
                <a:cs typeface="Arial"/>
                <a:sym typeface="Arial"/>
              </a:rPr>
              <a:t> Isi Gambar pada Tiny-ImageNet Dataset </a:t>
            </a:r>
            <a:endParaRPr/>
          </a:p>
        </p:txBody>
      </p:sp>
      <p:sp>
        <p:nvSpPr>
          <p:cNvPr id="162" name="Google Shape;162;p6"/>
          <p:cNvSpPr txBox="1"/>
          <p:nvPr/>
        </p:nvSpPr>
        <p:spPr>
          <a:xfrm>
            <a:off x="1028700" y="3478506"/>
            <a:ext cx="9212390" cy="2082165"/>
          </a:xfrm>
          <a:prstGeom prst="rect">
            <a:avLst/>
          </a:prstGeom>
          <a:noFill/>
          <a:ln>
            <a:noFill/>
          </a:ln>
        </p:spPr>
        <p:txBody>
          <a:bodyPr anchorCtr="0" anchor="t" bIns="0" lIns="0" spcFirstLastPara="1" rIns="0" wrap="square" tIns="0">
            <a:spAutoFit/>
          </a:bodyPr>
          <a:lstStyle/>
          <a:p>
            <a:pPr indent="0" lvl="0" marL="0" marR="0" rtl="0" algn="just">
              <a:lnSpc>
                <a:spcPct val="139958"/>
              </a:lnSpc>
              <a:spcBef>
                <a:spcPts val="0"/>
              </a:spcBef>
              <a:spcAft>
                <a:spcPts val="0"/>
              </a:spcAft>
              <a:buNone/>
            </a:pPr>
            <a:r>
              <a:rPr b="0" i="0" lang="en-US" sz="2400" u="none" cap="none" strike="noStrike">
                <a:solidFill>
                  <a:srgbClr val="000000"/>
                </a:solidFill>
                <a:latin typeface="Arial"/>
                <a:ea typeface="Arial"/>
                <a:cs typeface="Arial"/>
                <a:sym typeface="Arial"/>
              </a:rPr>
              <a:t>Tiny-ImageNet merupakan subset resmi dari ImageNet yang dirancang sebagai benchmark untuk evaluasi model klasifikasi citra pada skala menengah. Dataset ini mempertahankan keragaman semantik ImageNet dengan ukuran data yang jauh lebih ringan, sehingga cocok untuk eksperimen dan fine-tuning model deep learning.</a:t>
            </a:r>
            <a:endParaRPr/>
          </a:p>
        </p:txBody>
      </p:sp>
      <p:sp>
        <p:nvSpPr>
          <p:cNvPr id="163" name="Google Shape;163;p6"/>
          <p:cNvSpPr txBox="1"/>
          <p:nvPr/>
        </p:nvSpPr>
        <p:spPr>
          <a:xfrm>
            <a:off x="1028700" y="5655921"/>
            <a:ext cx="2277189" cy="405765"/>
          </a:xfrm>
          <a:prstGeom prst="rect">
            <a:avLst/>
          </a:prstGeom>
          <a:noFill/>
          <a:ln>
            <a:noFill/>
          </a:ln>
        </p:spPr>
        <p:txBody>
          <a:bodyPr anchorCtr="0" anchor="t" bIns="0" lIns="0" spcFirstLastPara="1" rIns="0" wrap="square" tIns="0">
            <a:spAutoFit/>
          </a:bodyPr>
          <a:lstStyle/>
          <a:p>
            <a:pPr indent="0" lvl="0" marL="0" marR="0" rtl="0" algn="ctr">
              <a:lnSpc>
                <a:spcPct val="139958"/>
              </a:lnSpc>
              <a:spcBef>
                <a:spcPts val="0"/>
              </a:spcBef>
              <a:spcAft>
                <a:spcPts val="0"/>
              </a:spcAft>
              <a:buNone/>
            </a:pPr>
            <a:r>
              <a:rPr b="1" i="0" lang="en-US" sz="2400" u="none" cap="none" strike="noStrike">
                <a:solidFill>
                  <a:srgbClr val="000000"/>
                </a:solidFill>
                <a:latin typeface="Arial"/>
                <a:ea typeface="Arial"/>
                <a:cs typeface="Arial"/>
                <a:sym typeface="Arial"/>
              </a:rPr>
              <a:t>Deskripsi Dataset</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F1EB"/>
        </a:solidFill>
      </p:bgPr>
    </p:bg>
    <p:spTree>
      <p:nvGrpSpPr>
        <p:cNvPr id="167" name="Shape 167"/>
        <p:cNvGrpSpPr/>
        <p:nvPr/>
      </p:nvGrpSpPr>
      <p:grpSpPr>
        <a:xfrm>
          <a:off x="0" y="0"/>
          <a:ext cx="0" cy="0"/>
          <a:chOff x="0" y="0"/>
          <a:chExt cx="0" cy="0"/>
        </a:xfrm>
      </p:grpSpPr>
      <p:grpSp>
        <p:nvGrpSpPr>
          <p:cNvPr id="168" name="Google Shape;168;p7"/>
          <p:cNvGrpSpPr/>
          <p:nvPr/>
        </p:nvGrpSpPr>
        <p:grpSpPr>
          <a:xfrm>
            <a:off x="0" y="1093355"/>
            <a:ext cx="400214" cy="3266926"/>
            <a:chOff x="0" y="-47625"/>
            <a:chExt cx="105406" cy="860425"/>
          </a:xfrm>
        </p:grpSpPr>
        <p:sp>
          <p:nvSpPr>
            <p:cNvPr id="169" name="Google Shape;169;p7"/>
            <p:cNvSpPr/>
            <p:nvPr/>
          </p:nvSpPr>
          <p:spPr>
            <a:xfrm>
              <a:off x="0" y="0"/>
              <a:ext cx="105406" cy="812800"/>
            </a:xfrm>
            <a:custGeom>
              <a:rect b="b" l="l" r="r" t="t"/>
              <a:pathLst>
                <a:path extrusionOk="0" h="812800" w="105406">
                  <a:moveTo>
                    <a:pt x="0" y="0"/>
                  </a:moveTo>
                  <a:lnTo>
                    <a:pt x="105406" y="0"/>
                  </a:lnTo>
                  <a:lnTo>
                    <a:pt x="105406" y="812800"/>
                  </a:lnTo>
                  <a:lnTo>
                    <a:pt x="0" y="812800"/>
                  </a:lnTo>
                  <a:close/>
                </a:path>
              </a:pathLst>
            </a:custGeom>
            <a:solidFill>
              <a:srgbClr val="3C6AA9"/>
            </a:solidFill>
            <a:ln>
              <a:noFill/>
            </a:ln>
          </p:spPr>
        </p:sp>
        <p:sp>
          <p:nvSpPr>
            <p:cNvPr id="170" name="Google Shape;170;p7"/>
            <p:cNvSpPr txBox="1"/>
            <p:nvPr/>
          </p:nvSpPr>
          <p:spPr>
            <a:xfrm>
              <a:off x="0" y="-47625"/>
              <a:ext cx="105406" cy="860425"/>
            </a:xfrm>
            <a:prstGeom prst="rect">
              <a:avLst/>
            </a:prstGeom>
            <a:noFill/>
            <a:ln>
              <a:noFill/>
            </a:ln>
          </p:spPr>
          <p:txBody>
            <a:bodyPr anchorCtr="0" anchor="ctr" bIns="50800" lIns="50800" spcFirstLastPara="1" rIns="50800" wrap="square" tIns="50800">
              <a:noAutofit/>
            </a:bodyPr>
            <a:lstStyle/>
            <a:p>
              <a:pPr indent="0" lvl="0" marL="0" marR="0" rtl="0" algn="ctr">
                <a:lnSpc>
                  <a:spcPct val="1943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71" name="Google Shape;171;p7"/>
          <p:cNvSpPr/>
          <p:nvPr/>
        </p:nvSpPr>
        <p:spPr>
          <a:xfrm>
            <a:off x="3493371" y="6051568"/>
            <a:ext cx="11301259" cy="3206732"/>
          </a:xfrm>
          <a:custGeom>
            <a:rect b="b" l="l" r="r" t="t"/>
            <a:pathLst>
              <a:path extrusionOk="0" h="3206732" w="11301259">
                <a:moveTo>
                  <a:pt x="0" y="0"/>
                </a:moveTo>
                <a:lnTo>
                  <a:pt x="11301258" y="0"/>
                </a:lnTo>
                <a:lnTo>
                  <a:pt x="11301258" y="3206732"/>
                </a:lnTo>
                <a:lnTo>
                  <a:pt x="0" y="3206732"/>
                </a:lnTo>
                <a:lnTo>
                  <a:pt x="0" y="0"/>
                </a:lnTo>
                <a:close/>
              </a:path>
            </a:pathLst>
          </a:custGeom>
          <a:blipFill rotWithShape="1">
            <a:blip r:embed="rId3">
              <a:alphaModFix/>
            </a:blip>
            <a:stretch>
              <a:fillRect b="0" l="0" r="0" t="0"/>
            </a:stretch>
          </a:blipFill>
          <a:ln>
            <a:noFill/>
          </a:ln>
        </p:spPr>
      </p:sp>
      <p:sp>
        <p:nvSpPr>
          <p:cNvPr id="172" name="Google Shape;172;p7"/>
          <p:cNvSpPr txBox="1"/>
          <p:nvPr/>
        </p:nvSpPr>
        <p:spPr>
          <a:xfrm>
            <a:off x="783165" y="1257300"/>
            <a:ext cx="9753125" cy="5458461"/>
          </a:xfrm>
          <a:prstGeom prst="rect">
            <a:avLst/>
          </a:prstGeom>
          <a:noFill/>
          <a:ln>
            <a:noFill/>
          </a:ln>
        </p:spPr>
        <p:txBody>
          <a:bodyPr anchorCtr="0" anchor="t" bIns="0" lIns="0" spcFirstLastPara="1" rIns="0" wrap="square" tIns="0">
            <a:spAutoFit/>
          </a:bodyPr>
          <a:lstStyle/>
          <a:p>
            <a:pPr indent="0" lvl="0" marL="0" marR="0" rtl="0" algn="l">
              <a:lnSpc>
                <a:spcPct val="89000"/>
              </a:lnSpc>
              <a:spcBef>
                <a:spcPts val="0"/>
              </a:spcBef>
              <a:spcAft>
                <a:spcPts val="0"/>
              </a:spcAft>
              <a:buNone/>
            </a:pPr>
            <a:r>
              <a:rPr b="1" i="0" lang="en-US" sz="8000" u="none" cap="none" strike="noStrike">
                <a:solidFill>
                  <a:srgbClr val="3C6AA9"/>
                </a:solidFill>
                <a:latin typeface="Arial"/>
                <a:ea typeface="Arial"/>
                <a:cs typeface="Arial"/>
                <a:sym typeface="Arial"/>
              </a:rPr>
              <a:t> Arsitektur Convnext</a:t>
            </a:r>
            <a:endParaRPr/>
          </a:p>
          <a:p>
            <a:pPr indent="0" lvl="0" marL="0" marR="0" rtl="0" algn="l">
              <a:lnSpc>
                <a:spcPct val="89000"/>
              </a:lnSpc>
              <a:spcBef>
                <a:spcPts val="0"/>
              </a:spcBef>
              <a:spcAft>
                <a:spcPts val="0"/>
              </a:spcAft>
              <a:buNone/>
            </a:pPr>
            <a:r>
              <a:t/>
            </a:r>
            <a:endParaRPr b="1" i="0" sz="8000" u="none" cap="none" strike="noStrike">
              <a:solidFill>
                <a:srgbClr val="3C6AA9"/>
              </a:solidFill>
              <a:latin typeface="Arial"/>
              <a:ea typeface="Arial"/>
              <a:cs typeface="Arial"/>
              <a:sym typeface="Arial"/>
            </a:endParaRPr>
          </a:p>
          <a:p>
            <a:pPr indent="0" lvl="0" marL="0" marR="0" rtl="0" algn="l">
              <a:lnSpc>
                <a:spcPct val="89000"/>
              </a:lnSpc>
              <a:spcBef>
                <a:spcPts val="0"/>
              </a:spcBef>
              <a:spcAft>
                <a:spcPts val="0"/>
              </a:spcAft>
              <a:buNone/>
            </a:pPr>
            <a:r>
              <a:t/>
            </a:r>
            <a:endParaRPr b="1" i="0" sz="8000" u="none" cap="none" strike="noStrike">
              <a:solidFill>
                <a:srgbClr val="3C6AA9"/>
              </a:solidFill>
              <a:latin typeface="Arial"/>
              <a:ea typeface="Arial"/>
              <a:cs typeface="Arial"/>
              <a:sym typeface="Arial"/>
            </a:endParaRPr>
          </a:p>
          <a:p>
            <a:pPr indent="0" lvl="0" marL="0" marR="0" rtl="0" algn="l">
              <a:lnSpc>
                <a:spcPct val="89000"/>
              </a:lnSpc>
              <a:spcBef>
                <a:spcPts val="0"/>
              </a:spcBef>
              <a:spcAft>
                <a:spcPts val="0"/>
              </a:spcAft>
              <a:buNone/>
            </a:pPr>
            <a:r>
              <a:t/>
            </a:r>
            <a:endParaRPr b="1" i="0" sz="8000" u="none" cap="none" strike="noStrike">
              <a:solidFill>
                <a:srgbClr val="3C6AA9"/>
              </a:solidFill>
              <a:latin typeface="Arial"/>
              <a:ea typeface="Arial"/>
              <a:cs typeface="Arial"/>
              <a:sym typeface="Arial"/>
            </a:endParaRPr>
          </a:p>
          <a:p>
            <a:pPr indent="0" lvl="0" marL="0" marR="0" rtl="0" algn="l">
              <a:lnSpc>
                <a:spcPct val="89000"/>
              </a:lnSpc>
              <a:spcBef>
                <a:spcPts val="0"/>
              </a:spcBef>
              <a:spcAft>
                <a:spcPts val="0"/>
              </a:spcAft>
              <a:buNone/>
            </a:pPr>
            <a:r>
              <a:t/>
            </a:r>
            <a:endParaRPr b="1" i="0" sz="8000" u="none" cap="none" strike="noStrike">
              <a:solidFill>
                <a:srgbClr val="3C6AA9"/>
              </a:solidFill>
              <a:latin typeface="Arial"/>
              <a:ea typeface="Arial"/>
              <a:cs typeface="Arial"/>
              <a:sym typeface="Arial"/>
            </a:endParaRPr>
          </a:p>
          <a:p>
            <a:pPr indent="0" lvl="0" marL="0" marR="0" rtl="0" algn="l">
              <a:lnSpc>
                <a:spcPct val="89000"/>
              </a:lnSpc>
              <a:spcBef>
                <a:spcPts val="0"/>
              </a:spcBef>
              <a:spcAft>
                <a:spcPts val="0"/>
              </a:spcAft>
              <a:buNone/>
            </a:pPr>
            <a:r>
              <a:t/>
            </a:r>
            <a:endParaRPr b="1" i="0" sz="8000" u="none" cap="none" strike="noStrike">
              <a:solidFill>
                <a:srgbClr val="3C6AA9"/>
              </a:solidFill>
              <a:latin typeface="Arial"/>
              <a:ea typeface="Arial"/>
              <a:cs typeface="Arial"/>
              <a:sym typeface="Arial"/>
            </a:endParaRPr>
          </a:p>
        </p:txBody>
      </p:sp>
      <p:sp>
        <p:nvSpPr>
          <p:cNvPr id="173" name="Google Shape;173;p7"/>
          <p:cNvSpPr txBox="1"/>
          <p:nvPr/>
        </p:nvSpPr>
        <p:spPr>
          <a:xfrm>
            <a:off x="1028700" y="2264781"/>
            <a:ext cx="13765929" cy="3048000"/>
          </a:xfrm>
          <a:prstGeom prst="rect">
            <a:avLst/>
          </a:prstGeom>
          <a:noFill/>
          <a:ln>
            <a:noFill/>
          </a:ln>
        </p:spPr>
        <p:txBody>
          <a:bodyPr anchorCtr="0" anchor="t" bIns="0" lIns="0" spcFirstLastPara="1" rIns="0" wrap="square" tIns="0">
            <a:spAutoFit/>
          </a:bodyPr>
          <a:lstStyle/>
          <a:p>
            <a:pPr indent="0" lvl="0" marL="0" marR="0" rtl="0" algn="just">
              <a:lnSpc>
                <a:spcPct val="169958"/>
              </a:lnSpc>
              <a:spcBef>
                <a:spcPts val="0"/>
              </a:spcBef>
              <a:spcAft>
                <a:spcPts val="0"/>
              </a:spcAft>
              <a:buNone/>
            </a:pPr>
            <a:r>
              <a:rPr b="0" i="0" lang="en-US" sz="2400" u="none" cap="none" strike="noStrike">
                <a:solidFill>
                  <a:srgbClr val="000000"/>
                </a:solidFill>
                <a:latin typeface="Arial"/>
                <a:ea typeface="Arial"/>
                <a:cs typeface="Arial"/>
                <a:sym typeface="Arial"/>
              </a:rPr>
              <a:t>ConvNeXt merupakan arsitektur CNN modern yang mengadopsi prinsip desain Vision Transformer tanpa meninggalkan operasi konvolusi. Beberapa pembaruan utama meliputi penggunaan kernel besar, inverted bottleneck, Layer Normalization, serta penyederhanaan struktur stage.</a:t>
            </a:r>
            <a:endParaRPr/>
          </a:p>
          <a:p>
            <a:pPr indent="0" lvl="0" marL="0" marR="0" rtl="0" algn="just">
              <a:lnSpc>
                <a:spcPct val="169958"/>
              </a:lnSpc>
              <a:spcBef>
                <a:spcPts val="0"/>
              </a:spcBef>
              <a:spcAft>
                <a:spcPts val="0"/>
              </a:spcAft>
              <a:buNone/>
            </a:pPr>
            <a:r>
              <a:rPr b="0" i="0" lang="en-US" sz="2400" u="none" cap="none" strike="noStrike">
                <a:solidFill>
                  <a:srgbClr val="000000"/>
                </a:solidFill>
                <a:latin typeface="Arial"/>
                <a:ea typeface="Arial"/>
                <a:cs typeface="Arial"/>
                <a:sym typeface="Arial"/>
              </a:rPr>
              <a:t>Dengan pendekatan ini, ConvNeXt mampu menutup kesenjangan performa antara CNN dan Transformer, sekaligus mempertahankan efisiensi komputasi dan bias induktif konvolusi.</a:t>
            </a:r>
            <a:endParaRPr/>
          </a:p>
          <a:p>
            <a:pPr indent="0" lvl="0" marL="0" marR="0" rtl="0" algn="just">
              <a:lnSpc>
                <a:spcPct val="169958"/>
              </a:lnSpc>
              <a:spcBef>
                <a:spcPts val="0"/>
              </a:spcBef>
              <a:spcAft>
                <a:spcPts val="0"/>
              </a:spcAft>
              <a:buNone/>
            </a:pPr>
            <a:r>
              <a:t/>
            </a:r>
            <a:endParaRPr b="0" i="0" sz="2400" u="none" cap="none" strike="noStrike">
              <a:solidFill>
                <a:srgbClr val="000000"/>
              </a:solidFill>
              <a:latin typeface="Arial"/>
              <a:ea typeface="Arial"/>
              <a:cs typeface="Arial"/>
              <a:sym typeface="Arial"/>
            </a:endParaRPr>
          </a:p>
        </p:txBody>
      </p:sp>
      <p:sp>
        <p:nvSpPr>
          <p:cNvPr id="174" name="Google Shape;174;p7"/>
          <p:cNvSpPr txBox="1"/>
          <p:nvPr/>
        </p:nvSpPr>
        <p:spPr>
          <a:xfrm>
            <a:off x="17259300" y="9210675"/>
            <a:ext cx="152400" cy="200025"/>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2000" u="none" cap="none" strike="noStrike">
                <a:solidFill>
                  <a:srgbClr val="000000"/>
                </a:solidFill>
                <a:latin typeface="Arial"/>
                <a:ea typeface="Arial"/>
                <a:cs typeface="Arial"/>
                <a:sym typeface="Arial"/>
              </a:rPr>
              <a:t>7</a:t>
            </a:r>
            <a:endParaRPr/>
          </a:p>
        </p:txBody>
      </p:sp>
      <p:sp>
        <p:nvSpPr>
          <p:cNvPr id="175" name="Google Shape;175;p7"/>
          <p:cNvSpPr txBox="1"/>
          <p:nvPr/>
        </p:nvSpPr>
        <p:spPr>
          <a:xfrm>
            <a:off x="5955666" y="9210675"/>
            <a:ext cx="6376669" cy="405765"/>
          </a:xfrm>
          <a:prstGeom prst="rect">
            <a:avLst/>
          </a:prstGeom>
          <a:noFill/>
          <a:ln>
            <a:noFill/>
          </a:ln>
        </p:spPr>
        <p:txBody>
          <a:bodyPr anchorCtr="0" anchor="t" bIns="0" lIns="0" spcFirstLastPara="1" rIns="0" wrap="square" tIns="0">
            <a:spAutoFit/>
          </a:bodyPr>
          <a:lstStyle/>
          <a:p>
            <a:pPr indent="0" lvl="0" marL="0" marR="0" rtl="0" algn="ctr">
              <a:lnSpc>
                <a:spcPct val="139958"/>
              </a:lnSpc>
              <a:spcBef>
                <a:spcPts val="0"/>
              </a:spcBef>
              <a:spcAft>
                <a:spcPts val="0"/>
              </a:spcAft>
              <a:buNone/>
            </a:pPr>
            <a:r>
              <a:rPr b="0" i="0" lang="en-US" sz="2400" u="none" cap="none" strike="noStrike">
                <a:solidFill>
                  <a:srgbClr val="000000"/>
                </a:solidFill>
                <a:latin typeface="Arial"/>
                <a:ea typeface="Arial"/>
                <a:cs typeface="Arial"/>
                <a:sym typeface="Arial"/>
              </a:rPr>
              <a:t>The architecture of ConvNeXt-Tiny</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F1EB"/>
        </a:solidFill>
      </p:bgPr>
    </p:bg>
    <p:spTree>
      <p:nvGrpSpPr>
        <p:cNvPr id="179" name="Shape 179"/>
        <p:cNvGrpSpPr/>
        <p:nvPr/>
      </p:nvGrpSpPr>
      <p:grpSpPr>
        <a:xfrm>
          <a:off x="0" y="0"/>
          <a:ext cx="0" cy="0"/>
          <a:chOff x="0" y="0"/>
          <a:chExt cx="0" cy="0"/>
        </a:xfrm>
      </p:grpSpPr>
      <p:grpSp>
        <p:nvGrpSpPr>
          <p:cNvPr id="180" name="Google Shape;180;p8"/>
          <p:cNvGrpSpPr/>
          <p:nvPr/>
        </p:nvGrpSpPr>
        <p:grpSpPr>
          <a:xfrm>
            <a:off x="0" y="1093355"/>
            <a:ext cx="400214" cy="3266926"/>
            <a:chOff x="0" y="-47625"/>
            <a:chExt cx="105406" cy="860425"/>
          </a:xfrm>
        </p:grpSpPr>
        <p:sp>
          <p:nvSpPr>
            <p:cNvPr id="181" name="Google Shape;181;p8"/>
            <p:cNvSpPr/>
            <p:nvPr/>
          </p:nvSpPr>
          <p:spPr>
            <a:xfrm>
              <a:off x="0" y="0"/>
              <a:ext cx="105406" cy="812800"/>
            </a:xfrm>
            <a:custGeom>
              <a:rect b="b" l="l" r="r" t="t"/>
              <a:pathLst>
                <a:path extrusionOk="0" h="812800" w="105406">
                  <a:moveTo>
                    <a:pt x="0" y="0"/>
                  </a:moveTo>
                  <a:lnTo>
                    <a:pt x="105406" y="0"/>
                  </a:lnTo>
                  <a:lnTo>
                    <a:pt x="105406" y="812800"/>
                  </a:lnTo>
                  <a:lnTo>
                    <a:pt x="0" y="812800"/>
                  </a:lnTo>
                  <a:close/>
                </a:path>
              </a:pathLst>
            </a:custGeom>
            <a:solidFill>
              <a:srgbClr val="3C6AA9"/>
            </a:solidFill>
            <a:ln>
              <a:noFill/>
            </a:ln>
          </p:spPr>
        </p:sp>
        <p:sp>
          <p:nvSpPr>
            <p:cNvPr id="182" name="Google Shape;182;p8"/>
            <p:cNvSpPr txBox="1"/>
            <p:nvPr/>
          </p:nvSpPr>
          <p:spPr>
            <a:xfrm>
              <a:off x="0" y="-47625"/>
              <a:ext cx="105406" cy="860425"/>
            </a:xfrm>
            <a:prstGeom prst="rect">
              <a:avLst/>
            </a:prstGeom>
            <a:noFill/>
            <a:ln>
              <a:noFill/>
            </a:ln>
          </p:spPr>
          <p:txBody>
            <a:bodyPr anchorCtr="0" anchor="ctr" bIns="50800" lIns="50800" spcFirstLastPara="1" rIns="50800" wrap="square" tIns="50800">
              <a:noAutofit/>
            </a:bodyPr>
            <a:lstStyle/>
            <a:p>
              <a:pPr indent="0" lvl="0" marL="0" marR="0" rtl="0" algn="ctr">
                <a:lnSpc>
                  <a:spcPct val="1943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83" name="Google Shape;183;p8"/>
          <p:cNvSpPr/>
          <p:nvPr/>
        </p:nvSpPr>
        <p:spPr>
          <a:xfrm>
            <a:off x="9598923" y="2316282"/>
            <a:ext cx="8169529" cy="5575703"/>
          </a:xfrm>
          <a:custGeom>
            <a:rect b="b" l="l" r="r" t="t"/>
            <a:pathLst>
              <a:path extrusionOk="0" h="5575703" w="8169529">
                <a:moveTo>
                  <a:pt x="0" y="0"/>
                </a:moveTo>
                <a:lnTo>
                  <a:pt x="8169529" y="0"/>
                </a:lnTo>
                <a:lnTo>
                  <a:pt x="8169529" y="5575703"/>
                </a:lnTo>
                <a:lnTo>
                  <a:pt x="0" y="5575703"/>
                </a:lnTo>
                <a:lnTo>
                  <a:pt x="0" y="0"/>
                </a:lnTo>
                <a:close/>
              </a:path>
            </a:pathLst>
          </a:custGeom>
          <a:blipFill rotWithShape="1">
            <a:blip r:embed="rId3">
              <a:alphaModFix/>
            </a:blip>
            <a:stretch>
              <a:fillRect b="0" l="0" r="0" t="0"/>
            </a:stretch>
          </a:blipFill>
          <a:ln>
            <a:noFill/>
          </a:ln>
        </p:spPr>
      </p:sp>
      <p:sp>
        <p:nvSpPr>
          <p:cNvPr id="184" name="Google Shape;184;p8"/>
          <p:cNvSpPr txBox="1"/>
          <p:nvPr/>
        </p:nvSpPr>
        <p:spPr>
          <a:xfrm>
            <a:off x="783165" y="1257300"/>
            <a:ext cx="9753125" cy="981711"/>
          </a:xfrm>
          <a:prstGeom prst="rect">
            <a:avLst/>
          </a:prstGeom>
          <a:noFill/>
          <a:ln>
            <a:noFill/>
          </a:ln>
        </p:spPr>
        <p:txBody>
          <a:bodyPr anchorCtr="0" anchor="t" bIns="0" lIns="0" spcFirstLastPara="1" rIns="0" wrap="square" tIns="0">
            <a:spAutoFit/>
          </a:bodyPr>
          <a:lstStyle/>
          <a:p>
            <a:pPr indent="0" lvl="0" marL="0" marR="0" rtl="0" algn="l">
              <a:lnSpc>
                <a:spcPct val="89000"/>
              </a:lnSpc>
              <a:spcBef>
                <a:spcPts val="0"/>
              </a:spcBef>
              <a:spcAft>
                <a:spcPts val="0"/>
              </a:spcAft>
              <a:buNone/>
            </a:pPr>
            <a:r>
              <a:rPr b="1" i="0" lang="en-US" sz="8000" u="none" cap="none" strike="noStrike">
                <a:solidFill>
                  <a:srgbClr val="3C6AA9"/>
                </a:solidFill>
                <a:latin typeface="Arial"/>
                <a:ea typeface="Arial"/>
                <a:cs typeface="Arial"/>
                <a:sym typeface="Arial"/>
              </a:rPr>
              <a:t>Transfer Learning</a:t>
            </a:r>
            <a:endParaRPr/>
          </a:p>
        </p:txBody>
      </p:sp>
      <p:sp>
        <p:nvSpPr>
          <p:cNvPr id="185" name="Google Shape;185;p8"/>
          <p:cNvSpPr txBox="1"/>
          <p:nvPr/>
        </p:nvSpPr>
        <p:spPr>
          <a:xfrm>
            <a:off x="783165" y="2276475"/>
            <a:ext cx="7790867" cy="6134100"/>
          </a:xfrm>
          <a:prstGeom prst="rect">
            <a:avLst/>
          </a:prstGeom>
          <a:noFill/>
          <a:ln>
            <a:noFill/>
          </a:ln>
        </p:spPr>
        <p:txBody>
          <a:bodyPr anchorCtr="0" anchor="t" bIns="0" lIns="0" spcFirstLastPara="1" rIns="0" wrap="square" tIns="0">
            <a:spAutoFit/>
          </a:bodyPr>
          <a:lstStyle/>
          <a:p>
            <a:pPr indent="0" lvl="0" marL="0" marR="0" rtl="0" algn="just">
              <a:lnSpc>
                <a:spcPct val="169958"/>
              </a:lnSpc>
              <a:spcBef>
                <a:spcPts val="0"/>
              </a:spcBef>
              <a:spcAft>
                <a:spcPts val="0"/>
              </a:spcAft>
              <a:buNone/>
            </a:pPr>
            <a:r>
              <a:rPr b="0" i="0" lang="en-US" sz="2400" u="none" cap="none" strike="noStrike">
                <a:solidFill>
                  <a:srgbClr val="000000"/>
                </a:solidFill>
                <a:latin typeface="Arial"/>
                <a:ea typeface="Arial"/>
                <a:cs typeface="Arial"/>
                <a:sym typeface="Arial"/>
              </a:rPr>
              <a:t>ConvNeXt merupakan arsitektur CNN modern yang mengadopsi prinsip desain Vision Transformer tanpa meninggalkan operasi konvolusi. Beberapa pembaruan utama meliputi penggunaan kernel besar, inverted bottleneck, Layer Normalization, serta penyederhanaan struktur stage.</a:t>
            </a:r>
            <a:endParaRPr/>
          </a:p>
          <a:p>
            <a:pPr indent="0" lvl="0" marL="0" marR="0" rtl="0" algn="just">
              <a:lnSpc>
                <a:spcPct val="169958"/>
              </a:lnSpc>
              <a:spcBef>
                <a:spcPts val="0"/>
              </a:spcBef>
              <a:spcAft>
                <a:spcPts val="0"/>
              </a:spcAft>
              <a:buNone/>
            </a:pPr>
            <a:r>
              <a:t/>
            </a:r>
            <a:endParaRPr b="0" i="0" sz="2400" u="none" cap="none" strike="noStrike">
              <a:solidFill>
                <a:srgbClr val="000000"/>
              </a:solidFill>
              <a:latin typeface="Arial"/>
              <a:ea typeface="Arial"/>
              <a:cs typeface="Arial"/>
              <a:sym typeface="Arial"/>
            </a:endParaRPr>
          </a:p>
          <a:p>
            <a:pPr indent="0" lvl="0" marL="0" marR="0" rtl="0" algn="just">
              <a:lnSpc>
                <a:spcPct val="169958"/>
              </a:lnSpc>
              <a:spcBef>
                <a:spcPts val="0"/>
              </a:spcBef>
              <a:spcAft>
                <a:spcPts val="0"/>
              </a:spcAft>
              <a:buNone/>
            </a:pPr>
            <a:r>
              <a:rPr b="0" i="0" lang="en-US" sz="2400" u="none" cap="none" strike="noStrike">
                <a:solidFill>
                  <a:srgbClr val="000000"/>
                </a:solidFill>
                <a:latin typeface="Arial"/>
                <a:ea typeface="Arial"/>
                <a:cs typeface="Arial"/>
                <a:sym typeface="Arial"/>
              </a:rPr>
              <a:t>Dengan pendekatan ini, ConvNeXt mampu menutup kesenjangan performa antara CNN dan Transformer, sekaligus mempertahankan efisiensi komputasi dan bias induktif konvolusi.</a:t>
            </a:r>
            <a:endParaRPr/>
          </a:p>
          <a:p>
            <a:pPr indent="0" lvl="0" marL="0" marR="0" rtl="0" algn="just">
              <a:lnSpc>
                <a:spcPct val="169958"/>
              </a:lnSpc>
              <a:spcBef>
                <a:spcPts val="0"/>
              </a:spcBef>
              <a:spcAft>
                <a:spcPts val="0"/>
              </a:spcAft>
              <a:buNone/>
            </a:pPr>
            <a:r>
              <a:t/>
            </a:r>
            <a:endParaRPr b="0" i="0" sz="2400" u="none" cap="none" strike="noStrike">
              <a:solidFill>
                <a:srgbClr val="000000"/>
              </a:solidFill>
              <a:latin typeface="Arial"/>
              <a:ea typeface="Arial"/>
              <a:cs typeface="Arial"/>
              <a:sym typeface="Arial"/>
            </a:endParaRPr>
          </a:p>
        </p:txBody>
      </p:sp>
      <p:sp>
        <p:nvSpPr>
          <p:cNvPr id="186" name="Google Shape;186;p8"/>
          <p:cNvSpPr txBox="1"/>
          <p:nvPr/>
        </p:nvSpPr>
        <p:spPr>
          <a:xfrm>
            <a:off x="17259300" y="9210675"/>
            <a:ext cx="152400" cy="200025"/>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2000" u="none" cap="none" strike="noStrike">
                <a:solidFill>
                  <a:srgbClr val="000000"/>
                </a:solidFill>
                <a:latin typeface="Arial"/>
                <a:ea typeface="Arial"/>
                <a:cs typeface="Arial"/>
                <a:sym typeface="Arial"/>
              </a:rPr>
              <a:t>8</a:t>
            </a:r>
            <a:endParaRPr/>
          </a:p>
        </p:txBody>
      </p:sp>
      <p:sp>
        <p:nvSpPr>
          <p:cNvPr id="187" name="Google Shape;187;p8"/>
          <p:cNvSpPr txBox="1"/>
          <p:nvPr/>
        </p:nvSpPr>
        <p:spPr>
          <a:xfrm>
            <a:off x="10495353" y="8004810"/>
            <a:ext cx="6376669" cy="405765"/>
          </a:xfrm>
          <a:prstGeom prst="rect">
            <a:avLst/>
          </a:prstGeom>
          <a:noFill/>
          <a:ln>
            <a:noFill/>
          </a:ln>
        </p:spPr>
        <p:txBody>
          <a:bodyPr anchorCtr="0" anchor="t" bIns="0" lIns="0" spcFirstLastPara="1" rIns="0" wrap="square" tIns="0">
            <a:spAutoFit/>
          </a:bodyPr>
          <a:lstStyle/>
          <a:p>
            <a:pPr indent="0" lvl="0" marL="0" marR="0" rtl="0" algn="ctr">
              <a:lnSpc>
                <a:spcPct val="139958"/>
              </a:lnSpc>
              <a:spcBef>
                <a:spcPts val="0"/>
              </a:spcBef>
              <a:spcAft>
                <a:spcPts val="0"/>
              </a:spcAft>
              <a:buNone/>
            </a:pPr>
            <a:r>
              <a:rPr b="0" i="0" lang="en-US" sz="2400" u="none" cap="none" strike="noStrike">
                <a:solidFill>
                  <a:srgbClr val="000000"/>
                </a:solidFill>
                <a:latin typeface="Arial"/>
                <a:ea typeface="Arial"/>
                <a:cs typeface="Arial"/>
                <a:sym typeface="Arial"/>
              </a:rPr>
              <a:t>Cara Kerja Transfer Learning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F1EB"/>
        </a:solidFill>
      </p:bgPr>
    </p:bg>
    <p:spTree>
      <p:nvGrpSpPr>
        <p:cNvPr id="191" name="Shape 191"/>
        <p:cNvGrpSpPr/>
        <p:nvPr/>
      </p:nvGrpSpPr>
      <p:grpSpPr>
        <a:xfrm>
          <a:off x="0" y="0"/>
          <a:ext cx="0" cy="0"/>
          <a:chOff x="0" y="0"/>
          <a:chExt cx="0" cy="0"/>
        </a:xfrm>
      </p:grpSpPr>
      <p:grpSp>
        <p:nvGrpSpPr>
          <p:cNvPr id="192" name="Google Shape;192;p9"/>
          <p:cNvGrpSpPr/>
          <p:nvPr/>
        </p:nvGrpSpPr>
        <p:grpSpPr>
          <a:xfrm>
            <a:off x="0" y="1093355"/>
            <a:ext cx="400214" cy="3266926"/>
            <a:chOff x="0" y="-47625"/>
            <a:chExt cx="105406" cy="860425"/>
          </a:xfrm>
        </p:grpSpPr>
        <p:sp>
          <p:nvSpPr>
            <p:cNvPr id="193" name="Google Shape;193;p9"/>
            <p:cNvSpPr/>
            <p:nvPr/>
          </p:nvSpPr>
          <p:spPr>
            <a:xfrm>
              <a:off x="0" y="0"/>
              <a:ext cx="105406" cy="812800"/>
            </a:xfrm>
            <a:custGeom>
              <a:rect b="b" l="l" r="r" t="t"/>
              <a:pathLst>
                <a:path extrusionOk="0" h="812800" w="105406">
                  <a:moveTo>
                    <a:pt x="0" y="0"/>
                  </a:moveTo>
                  <a:lnTo>
                    <a:pt x="105406" y="0"/>
                  </a:lnTo>
                  <a:lnTo>
                    <a:pt x="105406" y="812800"/>
                  </a:lnTo>
                  <a:lnTo>
                    <a:pt x="0" y="812800"/>
                  </a:lnTo>
                  <a:close/>
                </a:path>
              </a:pathLst>
            </a:custGeom>
            <a:solidFill>
              <a:srgbClr val="3C6AA9"/>
            </a:solidFill>
            <a:ln>
              <a:noFill/>
            </a:ln>
          </p:spPr>
        </p:sp>
        <p:sp>
          <p:nvSpPr>
            <p:cNvPr id="194" name="Google Shape;194;p9"/>
            <p:cNvSpPr txBox="1"/>
            <p:nvPr/>
          </p:nvSpPr>
          <p:spPr>
            <a:xfrm>
              <a:off x="0" y="-47625"/>
              <a:ext cx="105406" cy="860425"/>
            </a:xfrm>
            <a:prstGeom prst="rect">
              <a:avLst/>
            </a:prstGeom>
            <a:noFill/>
            <a:ln>
              <a:noFill/>
            </a:ln>
          </p:spPr>
          <p:txBody>
            <a:bodyPr anchorCtr="0" anchor="ctr" bIns="50800" lIns="50800" spcFirstLastPara="1" rIns="50800" wrap="square" tIns="50800">
              <a:noAutofit/>
            </a:bodyPr>
            <a:lstStyle/>
            <a:p>
              <a:pPr indent="0" lvl="0" marL="0" marR="0" rtl="0" algn="ctr">
                <a:lnSpc>
                  <a:spcPct val="1943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95" name="Google Shape;195;p9"/>
          <p:cNvSpPr/>
          <p:nvPr/>
        </p:nvSpPr>
        <p:spPr>
          <a:xfrm>
            <a:off x="9557632" y="2602649"/>
            <a:ext cx="7701668" cy="4053003"/>
          </a:xfrm>
          <a:custGeom>
            <a:rect b="b" l="l" r="r" t="t"/>
            <a:pathLst>
              <a:path extrusionOk="0" h="4053003" w="7701668">
                <a:moveTo>
                  <a:pt x="0" y="0"/>
                </a:moveTo>
                <a:lnTo>
                  <a:pt x="7701668" y="0"/>
                </a:lnTo>
                <a:lnTo>
                  <a:pt x="7701668" y="4053002"/>
                </a:lnTo>
                <a:lnTo>
                  <a:pt x="0" y="4053002"/>
                </a:lnTo>
                <a:lnTo>
                  <a:pt x="0" y="0"/>
                </a:lnTo>
                <a:close/>
              </a:path>
            </a:pathLst>
          </a:custGeom>
          <a:blipFill rotWithShape="1">
            <a:blip r:embed="rId3">
              <a:alphaModFix/>
            </a:blip>
            <a:stretch>
              <a:fillRect b="0" l="0" r="0" t="0"/>
            </a:stretch>
          </a:blipFill>
          <a:ln>
            <a:noFill/>
          </a:ln>
        </p:spPr>
      </p:sp>
      <p:sp>
        <p:nvSpPr>
          <p:cNvPr id="196" name="Google Shape;196;p9"/>
          <p:cNvSpPr txBox="1"/>
          <p:nvPr/>
        </p:nvSpPr>
        <p:spPr>
          <a:xfrm>
            <a:off x="783165" y="1257300"/>
            <a:ext cx="9753125" cy="981711"/>
          </a:xfrm>
          <a:prstGeom prst="rect">
            <a:avLst/>
          </a:prstGeom>
          <a:noFill/>
          <a:ln>
            <a:noFill/>
          </a:ln>
        </p:spPr>
        <p:txBody>
          <a:bodyPr anchorCtr="0" anchor="t" bIns="0" lIns="0" spcFirstLastPara="1" rIns="0" wrap="square" tIns="0">
            <a:spAutoFit/>
          </a:bodyPr>
          <a:lstStyle/>
          <a:p>
            <a:pPr indent="0" lvl="0" marL="0" marR="0" rtl="0" algn="l">
              <a:lnSpc>
                <a:spcPct val="89000"/>
              </a:lnSpc>
              <a:spcBef>
                <a:spcPts val="0"/>
              </a:spcBef>
              <a:spcAft>
                <a:spcPts val="0"/>
              </a:spcAft>
              <a:buNone/>
            </a:pPr>
            <a:r>
              <a:rPr b="1" i="0" lang="en-US" sz="8000" u="none" cap="none" strike="noStrike">
                <a:solidFill>
                  <a:srgbClr val="3C6AA9"/>
                </a:solidFill>
                <a:latin typeface="Arial"/>
                <a:ea typeface="Arial"/>
                <a:cs typeface="Arial"/>
                <a:sym typeface="Arial"/>
              </a:rPr>
              <a:t>Mekanisme Attention</a:t>
            </a:r>
            <a:endParaRPr/>
          </a:p>
        </p:txBody>
      </p:sp>
      <p:sp>
        <p:nvSpPr>
          <p:cNvPr id="197" name="Google Shape;197;p9"/>
          <p:cNvSpPr txBox="1"/>
          <p:nvPr/>
        </p:nvSpPr>
        <p:spPr>
          <a:xfrm>
            <a:off x="783165" y="2276475"/>
            <a:ext cx="7790867" cy="5105400"/>
          </a:xfrm>
          <a:prstGeom prst="rect">
            <a:avLst/>
          </a:prstGeom>
          <a:noFill/>
          <a:ln>
            <a:noFill/>
          </a:ln>
        </p:spPr>
        <p:txBody>
          <a:bodyPr anchorCtr="0" anchor="t" bIns="0" lIns="0" spcFirstLastPara="1" rIns="0" wrap="square" tIns="0">
            <a:spAutoFit/>
          </a:bodyPr>
          <a:lstStyle/>
          <a:p>
            <a:pPr indent="0" lvl="0" marL="0" marR="0" rtl="0" algn="just">
              <a:lnSpc>
                <a:spcPct val="169958"/>
              </a:lnSpc>
              <a:spcBef>
                <a:spcPts val="0"/>
              </a:spcBef>
              <a:spcAft>
                <a:spcPts val="0"/>
              </a:spcAft>
              <a:buNone/>
            </a:pPr>
            <a:r>
              <a:rPr b="0" i="0" lang="en-US" sz="2400" u="none" cap="none" strike="noStrike">
                <a:solidFill>
                  <a:srgbClr val="000000"/>
                </a:solidFill>
                <a:latin typeface="Arial"/>
                <a:ea typeface="Arial"/>
                <a:cs typeface="Arial"/>
                <a:sym typeface="Arial"/>
              </a:rPr>
              <a:t>Mekanisme attention memungkinkan model untuk memfokuskan perhatian pada fitur yang paling relevan. Dalam CNN, attention dapat membantu menyoroti channel atau area spasial yang penting, sekaligus menekan fitur yang kurang informatif.</a:t>
            </a:r>
            <a:endParaRPr/>
          </a:p>
          <a:p>
            <a:pPr indent="0" lvl="0" marL="0" marR="0" rtl="0" algn="just">
              <a:lnSpc>
                <a:spcPct val="169958"/>
              </a:lnSpc>
              <a:spcBef>
                <a:spcPts val="0"/>
              </a:spcBef>
              <a:spcAft>
                <a:spcPts val="0"/>
              </a:spcAft>
              <a:buNone/>
            </a:pPr>
            <a:r>
              <a:t/>
            </a:r>
            <a:endParaRPr b="0" i="0" sz="2400" u="none" cap="none" strike="noStrike">
              <a:solidFill>
                <a:srgbClr val="000000"/>
              </a:solidFill>
              <a:latin typeface="Arial"/>
              <a:ea typeface="Arial"/>
              <a:cs typeface="Arial"/>
              <a:sym typeface="Arial"/>
            </a:endParaRPr>
          </a:p>
          <a:p>
            <a:pPr indent="0" lvl="0" marL="0" marR="0" rtl="0" algn="just">
              <a:lnSpc>
                <a:spcPct val="169958"/>
              </a:lnSpc>
              <a:spcBef>
                <a:spcPts val="0"/>
              </a:spcBef>
              <a:spcAft>
                <a:spcPts val="0"/>
              </a:spcAft>
              <a:buNone/>
            </a:pPr>
            <a:r>
              <a:rPr b="0" i="0" lang="en-US" sz="2400" u="none" cap="none" strike="noStrike">
                <a:solidFill>
                  <a:srgbClr val="000000"/>
                </a:solidFill>
                <a:latin typeface="Arial"/>
                <a:ea typeface="Arial"/>
                <a:cs typeface="Arial"/>
                <a:sym typeface="Arial"/>
              </a:rPr>
              <a:t>Dengan kemampuan menangkap konteks global dan hubungan jarak jauh, attention melengkapi keterbatasan konvolusi yang bersifat lokal.</a:t>
            </a:r>
            <a:endParaRPr/>
          </a:p>
          <a:p>
            <a:pPr indent="0" lvl="0" marL="0" marR="0" rtl="0" algn="just">
              <a:lnSpc>
                <a:spcPct val="169958"/>
              </a:lnSpc>
              <a:spcBef>
                <a:spcPts val="0"/>
              </a:spcBef>
              <a:spcAft>
                <a:spcPts val="0"/>
              </a:spcAft>
              <a:buNone/>
            </a:pPr>
            <a:r>
              <a:t/>
            </a:r>
            <a:endParaRPr b="0" i="0" sz="2400" u="none" cap="none" strike="noStrike">
              <a:solidFill>
                <a:srgbClr val="000000"/>
              </a:solidFill>
              <a:latin typeface="Arial"/>
              <a:ea typeface="Arial"/>
              <a:cs typeface="Arial"/>
              <a:sym typeface="Arial"/>
            </a:endParaRPr>
          </a:p>
        </p:txBody>
      </p:sp>
      <p:sp>
        <p:nvSpPr>
          <p:cNvPr id="198" name="Google Shape;198;p9"/>
          <p:cNvSpPr txBox="1"/>
          <p:nvPr/>
        </p:nvSpPr>
        <p:spPr>
          <a:xfrm>
            <a:off x="17259300" y="9210675"/>
            <a:ext cx="152400" cy="200025"/>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2000" u="none" cap="none" strike="noStrike">
                <a:solidFill>
                  <a:srgbClr val="000000"/>
                </a:solidFill>
                <a:latin typeface="Arial"/>
                <a:ea typeface="Arial"/>
                <a:cs typeface="Arial"/>
                <a:sym typeface="Arial"/>
              </a:rPr>
              <a:t>9</a:t>
            </a:r>
            <a:endParaRPr/>
          </a:p>
        </p:txBody>
      </p:sp>
      <p:sp>
        <p:nvSpPr>
          <p:cNvPr id="199" name="Google Shape;199;p9"/>
          <p:cNvSpPr txBox="1"/>
          <p:nvPr/>
        </p:nvSpPr>
        <p:spPr>
          <a:xfrm>
            <a:off x="10536290" y="6819900"/>
            <a:ext cx="6376669" cy="405765"/>
          </a:xfrm>
          <a:prstGeom prst="rect">
            <a:avLst/>
          </a:prstGeom>
          <a:noFill/>
          <a:ln>
            <a:noFill/>
          </a:ln>
        </p:spPr>
        <p:txBody>
          <a:bodyPr anchorCtr="0" anchor="t" bIns="0" lIns="0" spcFirstLastPara="1" rIns="0" wrap="square" tIns="0">
            <a:spAutoFit/>
          </a:bodyPr>
          <a:lstStyle/>
          <a:p>
            <a:pPr indent="0" lvl="0" marL="0" marR="0" rtl="0" algn="ctr">
              <a:lnSpc>
                <a:spcPct val="139958"/>
              </a:lnSpc>
              <a:spcBef>
                <a:spcPts val="0"/>
              </a:spcBef>
              <a:spcAft>
                <a:spcPts val="0"/>
              </a:spcAft>
              <a:buNone/>
            </a:pPr>
            <a:r>
              <a:rPr b="0" i="0" lang="en-US" sz="2400" u="none" cap="none" strike="noStrike">
                <a:solidFill>
                  <a:srgbClr val="000000"/>
                </a:solidFill>
                <a:latin typeface="Arial"/>
                <a:ea typeface="Arial"/>
                <a:cs typeface="Arial"/>
                <a:sym typeface="Arial"/>
              </a:rPr>
              <a:t>Self-Attention for Image Feature Maps</a:t>
            </a:r>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2006-08-16T00:00:00Z</dcterms:created>
</cp:coreProperties>
</file>